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Default Extension="mp4" ContentType="video/unknown"/>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4"/>
  </p:notesMasterIdLst>
  <p:handoutMasterIdLst>
    <p:handoutMasterId r:id="rId25"/>
  </p:handoutMasterIdLst>
  <p:sldIdLst>
    <p:sldId id="1139" r:id="rId2"/>
    <p:sldId id="1239" r:id="rId3"/>
    <p:sldId id="1240" r:id="rId4"/>
    <p:sldId id="1222" r:id="rId5"/>
    <p:sldId id="1238" r:id="rId6"/>
    <p:sldId id="1225" r:id="rId7"/>
    <p:sldId id="1223" r:id="rId8"/>
    <p:sldId id="1220" r:id="rId9"/>
    <p:sldId id="1241" r:id="rId10"/>
    <p:sldId id="1224" r:id="rId11"/>
    <p:sldId id="1242" r:id="rId12"/>
    <p:sldId id="1243" r:id="rId13"/>
    <p:sldId id="1233" r:id="rId14"/>
    <p:sldId id="1235" r:id="rId15"/>
    <p:sldId id="1236" r:id="rId16"/>
    <p:sldId id="1234" r:id="rId17"/>
    <p:sldId id="1244" r:id="rId18"/>
    <p:sldId id="1229" r:id="rId19"/>
    <p:sldId id="1230" r:id="rId20"/>
    <p:sldId id="1231" r:id="rId21"/>
    <p:sldId id="1232" r:id="rId22"/>
    <p:sldId id="1221" r:id="rId23"/>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81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63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454"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27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4083"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900"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714"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535"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clrMode="bw" scaleToFitPaper="1"/>
  <p:showPr showNarration="1" useTimings="0">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horzBarState="maximized">
    <p:restoredLeft sz="15594" autoAdjust="0"/>
    <p:restoredTop sz="94660" autoAdjust="0"/>
  </p:normalViewPr>
  <p:slideViewPr>
    <p:cSldViewPr>
      <p:cViewPr varScale="1">
        <p:scale>
          <a:sx n="125" d="100"/>
          <a:sy n="125" d="100"/>
        </p:scale>
        <p:origin x="-360" y="-112"/>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106" d="100"/>
          <a:sy n="106" d="100"/>
        </p:scale>
        <p:origin x="-4208" y="-112"/>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3362" indent="-5118336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635"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454"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27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4083" algn="l" defTabSz="652815" rtl="0" eaLnBrk="1" latinLnBrk="0" hangingPunct="1">
      <a:defRPr sz="1900" kern="1200">
        <a:solidFill>
          <a:schemeClr val="tx1"/>
        </a:solidFill>
        <a:latin typeface="+mn-lt"/>
        <a:ea typeface="+mn-ea"/>
        <a:cs typeface="+mn-cs"/>
      </a:defRPr>
    </a:lvl6pPr>
    <a:lvl7pPr marL="3916900" algn="l" defTabSz="652815" rtl="0" eaLnBrk="1" latinLnBrk="0" hangingPunct="1">
      <a:defRPr sz="1900" kern="1200">
        <a:solidFill>
          <a:schemeClr val="tx1"/>
        </a:solidFill>
        <a:latin typeface="+mn-lt"/>
        <a:ea typeface="+mn-ea"/>
        <a:cs typeface="+mn-cs"/>
      </a:defRPr>
    </a:lvl7pPr>
    <a:lvl8pPr marL="4569714" algn="l" defTabSz="652815" rtl="0" eaLnBrk="1" latinLnBrk="0" hangingPunct="1">
      <a:defRPr sz="1900" kern="1200">
        <a:solidFill>
          <a:schemeClr val="tx1"/>
        </a:solidFill>
        <a:latin typeface="+mn-lt"/>
        <a:ea typeface="+mn-ea"/>
        <a:cs typeface="+mn-cs"/>
      </a:defRPr>
    </a:lvl8pPr>
    <a:lvl9pPr marL="5222535" algn="l" defTabSz="652815"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 of the Internet traffic</a:t>
            </a:r>
            <a:r>
              <a:rPr lang="en-US" baseline="0" dirty="0" smtClean="0"/>
              <a:t> is YouTube alone!</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98757787"/>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and information</a:t>
            </a:r>
            <a:r>
              <a:rPr lang="en-US" baseline="0" dirty="0" smtClean="0"/>
              <a:t> is hard to define. There are philosophical and meta-physical issues. So let’s all watch the Matrix…</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79925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4"/>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2" y="1188734"/>
            <a:ext cx="4766311"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399" y="1188720"/>
            <a:ext cx="13015487"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2"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6"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60"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9"/>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15"/>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15"/>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21"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21"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815" indent="0" algn="ctr">
              <a:buNone/>
            </a:lvl2pPr>
            <a:lvl3pPr marL="1305635" indent="0" algn="ctr">
              <a:buNone/>
            </a:lvl3pPr>
            <a:lvl4pPr marL="1958454" indent="0" algn="ctr">
              <a:buNone/>
            </a:lvl4pPr>
            <a:lvl5pPr marL="2611271" indent="0" algn="ctr">
              <a:buNone/>
            </a:lvl5pPr>
            <a:lvl6pPr marL="3264083" indent="0" algn="ctr">
              <a:buNone/>
            </a:lvl6pPr>
            <a:lvl7pPr marL="3916900" indent="0" algn="ctr">
              <a:buNone/>
            </a:lvl7pPr>
            <a:lvl8pPr marL="4569714" indent="0" algn="ctr">
              <a:buNone/>
            </a:lvl8pPr>
            <a:lvl9pPr marL="5222535" indent="0" algn="ctr">
              <a:buNone/>
            </a:lvl9pPr>
          </a:lstStyle>
          <a:p>
            <a:r>
              <a:rPr lang="en-US" dirty="0" smtClean="0"/>
              <a:t>Click to edit Master subtitle style</a:t>
            </a:r>
            <a:endParaRPr lang="en-US" dirty="0"/>
          </a:p>
        </p:txBody>
      </p:sp>
      <p:sp>
        <p:nvSpPr>
          <p:cNvPr id="11" name="Oval 10"/>
          <p:cNvSpPr/>
          <p:nvPr userDrawn="1"/>
        </p:nvSpPr>
        <p:spPr>
          <a:xfrm>
            <a:off x="4431515" y="6690866"/>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01" tIns="45699" rIns="91401" bIns="45699"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1"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1" y="1542422"/>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401"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9" name="Rectangle 18"/>
          <p:cNvSpPr/>
          <p:nvPr/>
        </p:nvSpPr>
        <p:spPr>
          <a:xfrm>
            <a:off x="581681"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1" name="Rectangle 20"/>
          <p:cNvSpPr/>
          <p:nvPr/>
        </p:nvSpPr>
        <p:spPr>
          <a:xfrm flipH="1">
            <a:off x="657881"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2" name="Rectangle 21"/>
          <p:cNvSpPr/>
          <p:nvPr/>
        </p:nvSpPr>
        <p:spPr>
          <a:xfrm flipH="1">
            <a:off x="71628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3" name="Rectangle 22"/>
          <p:cNvSpPr/>
          <p:nvPr/>
        </p:nvSpPr>
        <p:spPr>
          <a:xfrm flipH="1">
            <a:off x="76200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3" name="Text Placeholder 2"/>
          <p:cNvSpPr>
            <a:spLocks noGrp="1"/>
          </p:cNvSpPr>
          <p:nvPr>
            <p:ph type="body" idx="1"/>
          </p:nvPr>
        </p:nvSpPr>
        <p:spPr>
          <a:xfrm>
            <a:off x="1131047" y="1622008"/>
            <a:ext cx="9148877" cy="1172982"/>
          </a:xfrm>
        </p:spPr>
        <p:txBody>
          <a:bodyPr lIns="117508" bIns="0"/>
          <a:lstStyle>
            <a:lvl1pPr marL="78342"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397"/>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7"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8" name="Rectangle 7"/>
          <p:cNvSpPr/>
          <p:nvPr/>
        </p:nvSpPr>
        <p:spPr>
          <a:xfrm>
            <a:off x="139721"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0" name="Rectangle 9"/>
          <p:cNvSpPr/>
          <p:nvPr/>
        </p:nvSpPr>
        <p:spPr>
          <a:xfrm>
            <a:off x="4572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1" name="Rectangle 10"/>
          <p:cNvSpPr/>
          <p:nvPr/>
        </p:nvSpPr>
        <p:spPr>
          <a:xfrm>
            <a:off x="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2" name="Rectangle 11"/>
          <p:cNvSpPr/>
          <p:nvPr/>
        </p:nvSpPr>
        <p:spPr>
          <a:xfrm flipH="1">
            <a:off x="238767"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5" name="Rectangle 14"/>
          <p:cNvSpPr/>
          <p:nvPr/>
        </p:nvSpPr>
        <p:spPr>
          <a:xfrm flipH="1">
            <a:off x="408961"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6" name="Rectangle 15"/>
          <p:cNvSpPr/>
          <p:nvPr/>
        </p:nvSpPr>
        <p:spPr>
          <a:xfrm>
            <a:off x="447060"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 name="Title 1"/>
          <p:cNvSpPr>
            <a:spLocks noGrp="1"/>
          </p:cNvSpPr>
          <p:nvPr>
            <p:ph type="title"/>
          </p:nvPr>
        </p:nvSpPr>
        <p:spPr>
          <a:xfrm>
            <a:off x="807719"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53"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7" y="2171701"/>
            <a:ext cx="6466840" cy="767714"/>
          </a:xfrm>
        </p:spPr>
        <p:txBody>
          <a:bodyPr anchor="ctr"/>
          <a:lstStyle>
            <a:lvl1pPr marL="104453"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7"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74"/>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42"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grpSp>
        <p:nvGrpSpPr>
          <p:cNvPr id="7" name="Group 20"/>
          <p:cNvGrpSpPr>
            <a:grpSpLocks/>
          </p:cNvGrpSpPr>
          <p:nvPr/>
        </p:nvGrpSpPr>
        <p:grpSpPr bwMode="auto">
          <a:xfrm rot="5400000">
            <a:off x="13650914" y="1437340"/>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20"/>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499" y="1744036"/>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19"/>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51"/>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69"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62" tIns="65282" rIns="130562" bIns="65282"/>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13" name="Straight Connector 12"/>
          <p:cNvCxnSpPr/>
          <p:nvPr userDrawn="1"/>
        </p:nvCxnSpPr>
        <p:spPr>
          <a:xfrm flipV="1">
            <a:off x="883399" y="1188720"/>
            <a:ext cx="13015487"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3" name="Picture 9"/>
          <p:cNvPicPr>
            <a:picLocks noChangeAspect="1"/>
          </p:cNvPicPr>
          <p:nvPr userDrawn="1"/>
        </p:nvPicPr>
        <p:blipFill>
          <a:blip r:embed="rId14"/>
          <a:srcRect/>
          <a:stretch>
            <a:fillRect/>
          </a:stretch>
        </p:blipFill>
        <p:spPr bwMode="auto">
          <a:xfrm>
            <a:off x="121232"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8"/>
            <a:ext cx="10241280" cy="6438901"/>
          </a:xfrm>
          <a:prstGeom prst="rect">
            <a:avLst/>
          </a:prstGeom>
          <a:noFill/>
          <a:ln w="9525">
            <a:noFill/>
            <a:miter lim="800000"/>
            <a:headEnd/>
            <a:tailEnd/>
          </a:ln>
        </p:spPr>
        <p:txBody>
          <a:bodyPr vert="horz" wrap="square" lIns="130562" tIns="65282" rIns="130562" bIns="6528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Internet 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userDrawn="1"/>
        </p:nvPicPr>
        <p:blipFill>
          <a:blip r:embed="rId16"/>
          <a:srcRect/>
          <a:stretch>
            <a:fillRect/>
          </a:stretch>
        </p:blipFill>
        <p:spPr bwMode="auto">
          <a:xfrm>
            <a:off x="13198376" y="7757162"/>
            <a:ext cx="1432043" cy="472440"/>
          </a:xfrm>
          <a:prstGeom prst="rect">
            <a:avLst/>
          </a:prstGeom>
          <a:noFill/>
          <a:ln w="9525">
            <a:noFill/>
            <a:miter lim="800000"/>
            <a:headEnd/>
            <a:tailEnd/>
          </a:ln>
        </p:spPr>
      </p:pic>
      <p:sp>
        <p:nvSpPr>
          <p:cNvPr id="14" name="Rectangle 11"/>
          <p:cNvSpPr>
            <a:spLocks noChangeArrowheads="1"/>
          </p:cNvSpPr>
          <p:nvPr userDrawn="1"/>
        </p:nvSpPr>
        <p:spPr bwMode="auto">
          <a:xfrm>
            <a:off x="13876560"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815"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635"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454"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27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076" indent="-489616"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294" indent="-40801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245" indent="-326405"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799779" indent="-326405"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4854" indent="-299206"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1529" indent="-300296"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717"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896"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083"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815" algn="l" rtl="0" eaLnBrk="1" latinLnBrk="0" hangingPunct="1">
        <a:defRPr kumimoji="0" kern="1200">
          <a:solidFill>
            <a:schemeClr val="tx1"/>
          </a:solidFill>
          <a:latin typeface="+mn-lt"/>
          <a:ea typeface="+mn-ea"/>
          <a:cs typeface="+mn-cs"/>
        </a:defRPr>
      </a:lvl2pPr>
      <a:lvl3pPr marL="1305635" algn="l" rtl="0" eaLnBrk="1" latinLnBrk="0" hangingPunct="1">
        <a:defRPr kumimoji="0" kern="1200">
          <a:solidFill>
            <a:schemeClr val="tx1"/>
          </a:solidFill>
          <a:latin typeface="+mn-lt"/>
          <a:ea typeface="+mn-ea"/>
          <a:cs typeface="+mn-cs"/>
        </a:defRPr>
      </a:lvl3pPr>
      <a:lvl4pPr marL="1958454" algn="l" rtl="0" eaLnBrk="1" latinLnBrk="0" hangingPunct="1">
        <a:defRPr kumimoji="0" kern="1200">
          <a:solidFill>
            <a:schemeClr val="tx1"/>
          </a:solidFill>
          <a:latin typeface="+mn-lt"/>
          <a:ea typeface="+mn-ea"/>
          <a:cs typeface="+mn-cs"/>
        </a:defRPr>
      </a:lvl4pPr>
      <a:lvl5pPr marL="2611271" algn="l" rtl="0" eaLnBrk="1" latinLnBrk="0" hangingPunct="1">
        <a:defRPr kumimoji="0" kern="1200">
          <a:solidFill>
            <a:schemeClr val="tx1"/>
          </a:solidFill>
          <a:latin typeface="+mn-lt"/>
          <a:ea typeface="+mn-ea"/>
          <a:cs typeface="+mn-cs"/>
        </a:defRPr>
      </a:lvl5pPr>
      <a:lvl6pPr marL="3264083" algn="l" rtl="0" eaLnBrk="1" latinLnBrk="0" hangingPunct="1">
        <a:defRPr kumimoji="0" kern="1200">
          <a:solidFill>
            <a:schemeClr val="tx1"/>
          </a:solidFill>
          <a:latin typeface="+mn-lt"/>
          <a:ea typeface="+mn-ea"/>
          <a:cs typeface="+mn-cs"/>
        </a:defRPr>
      </a:lvl6pPr>
      <a:lvl7pPr marL="3916900" algn="l" rtl="0" eaLnBrk="1" latinLnBrk="0" hangingPunct="1">
        <a:defRPr kumimoji="0" kern="1200">
          <a:solidFill>
            <a:schemeClr val="tx1"/>
          </a:solidFill>
          <a:latin typeface="+mn-lt"/>
          <a:ea typeface="+mn-ea"/>
          <a:cs typeface="+mn-cs"/>
        </a:defRPr>
      </a:lvl7pPr>
      <a:lvl8pPr marL="4569714" algn="l" rtl="0" eaLnBrk="1" latinLnBrk="0" hangingPunct="1">
        <a:defRPr kumimoji="0" kern="1200">
          <a:solidFill>
            <a:schemeClr val="tx1"/>
          </a:solidFill>
          <a:latin typeface="+mn-lt"/>
          <a:ea typeface="+mn-ea"/>
          <a:cs typeface="+mn-cs"/>
        </a:defRPr>
      </a:lvl8pPr>
      <a:lvl9pPr marL="522253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microsoft.com/office/2007/relationships/media" Target="../media/media1.mp4"/><Relationship Id="rId5" Type="http://schemas.openxmlformats.org/officeDocument/2006/relationships/image" Target="../media/image17.png"/><Relationship Id="rId1" Type="http://schemas.openxmlformats.org/officeDocument/2006/relationships/video" Target="../media/media1.mp4"/><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tiff"/><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tiff"/><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375021"/>
            <a:ext cx="8290560" cy="3892191"/>
          </a:xfrm>
          <a:prstGeom prst="rect">
            <a:avLst/>
          </a:prstGeom>
          <a:noFill/>
          <a:ln w="12700">
            <a:noFill/>
            <a:miter lim="800000"/>
            <a:headEnd/>
            <a:tailEnd/>
          </a:ln>
        </p:spPr>
        <p:txBody>
          <a:bodyPr wrap="square" lIns="90671" tIns="36270" rIns="90671" bIns="36270" anchor="ctr">
            <a:prstTxWarp prst="textNoShape">
              <a:avLst/>
            </a:prstTxWarp>
            <a:spAutoFit/>
          </a:bodyPr>
          <a:lstStyle/>
          <a:p>
            <a:pPr algn="ctr" eaLnBrk="0" hangingPunct="0">
              <a:lnSpc>
                <a:spcPct val="77000"/>
              </a:lnSpc>
            </a:pPr>
            <a:r>
              <a:rPr lang="en-US" sz="5100" b="1">
                <a:solidFill>
                  <a:schemeClr val="tx2"/>
                </a:solidFill>
                <a:latin typeface="18 VAG Rounded Bold   07390" charset="0"/>
              </a:rPr>
              <a:t>The Beauty and Joy of Computing</a:t>
            </a:r>
            <a:r>
              <a:rPr lang="en-US" sz="4600" b="1">
                <a:solidFill>
                  <a:schemeClr val="tx2"/>
                </a:solidFill>
                <a:latin typeface="18 VAG Rounded Bold   07390" charset="0"/>
              </a:rPr>
              <a:t/>
            </a:r>
            <a:br>
              <a:rPr lang="en-US" sz="4600" b="1">
                <a:solidFill>
                  <a:schemeClr val="tx2"/>
                </a:solidFill>
                <a:latin typeface="18 VAG Rounded Bold   07390" charset="0"/>
              </a:rPr>
            </a:br>
            <a:r>
              <a:rPr lang="en-US" sz="4600" b="1">
                <a:latin typeface="18 VAG Rounded Bold   07390" charset="0"/>
              </a:rPr>
              <a:t/>
            </a:r>
            <a:br>
              <a:rPr lang="en-US" sz="4600" b="1">
                <a:latin typeface="18 VAG Rounded Bold   07390" charset="0"/>
              </a:rPr>
            </a:br>
            <a:r>
              <a:rPr lang="en-US" sz="4000" b="1">
                <a:solidFill>
                  <a:schemeClr val="tx1"/>
                </a:solidFill>
                <a:latin typeface="18 VAG Rounded Bold   07390" charset="0"/>
              </a:rPr>
              <a:t>Lecture #15</a:t>
            </a:r>
          </a:p>
          <a:p>
            <a:pPr algn="ctr" eaLnBrk="0" hangingPunct="0">
              <a:lnSpc>
                <a:spcPct val="77000"/>
              </a:lnSpc>
            </a:pPr>
            <a:r>
              <a:rPr lang="en-US" sz="4000" b="1">
                <a:solidFill>
                  <a:schemeClr val="tx1"/>
                </a:solidFill>
                <a:latin typeface="18 VAG Rounded Bold   07390" charset="0"/>
              </a:rPr>
              <a:t>Internet I</a:t>
            </a:r>
            <a:br>
              <a:rPr lang="en-US" sz="4000" b="1">
                <a:solidFill>
                  <a:schemeClr val="tx1"/>
                </a:solidFill>
                <a:latin typeface="18 VAG Rounded Bold   07390" charset="0"/>
              </a:rPr>
            </a:br>
            <a:endParaRPr lang="en-US" sz="4600" b="1">
              <a:solidFill>
                <a:schemeClr val="bg2"/>
              </a:solidFill>
              <a:latin typeface="18 VAG Rounded Bold   07390" charset="0"/>
            </a:endParaRPr>
          </a:p>
          <a:p>
            <a:pPr algn="ctr" eaLnBrk="0" hangingPunct="0">
              <a:lnSpc>
                <a:spcPct val="77000"/>
              </a:lnSpc>
            </a:pPr>
            <a:endParaRPr lang="en-US" sz="4600" b="1">
              <a:solidFill>
                <a:schemeClr val="bg2"/>
              </a:solidFill>
              <a:latin typeface="18 VAG Rounded Bold   07390" charset="0"/>
            </a:endParaRPr>
          </a:p>
        </p:txBody>
      </p:sp>
      <p:sp>
        <p:nvSpPr>
          <p:cNvPr id="48" name="Title 47"/>
          <p:cNvSpPr>
            <a:spLocks noGrp="1"/>
          </p:cNvSpPr>
          <p:nvPr>
            <p:ph type="ctrTitle" idx="4294967295"/>
          </p:nvPr>
        </p:nvSpPr>
        <p:spPr>
          <a:xfrm>
            <a:off x="3962400" y="3505200"/>
            <a:ext cx="10210800" cy="822960"/>
          </a:xfrm>
        </p:spPr>
        <p:txBody>
          <a:bodyPr/>
          <a:lstStyle/>
          <a:p>
            <a:pPr eaLnBrk="1" fontAlgn="auto" hangingPunct="1">
              <a:spcAft>
                <a:spcPts val="0"/>
              </a:spcAft>
              <a:defRPr/>
            </a:pPr>
            <a:r>
              <a:rPr lang="en-US" sz="4900" dirty="0">
                <a:solidFill>
                  <a:srgbClr val="FFFF00"/>
                </a:solidFill>
              </a:rPr>
              <a:t>FCC Sets Net Neutrality Rules!</a:t>
            </a:r>
            <a:endParaRPr lang="en-US" sz="4900" dirty="0">
              <a:solidFill>
                <a:srgbClr val="FFFF00"/>
              </a:solidFill>
              <a:ea typeface="+mj-ea"/>
              <a:cs typeface="+mj-cs"/>
            </a:endParaRPr>
          </a:p>
        </p:txBody>
      </p:sp>
      <p:sp>
        <p:nvSpPr>
          <p:cNvPr id="15365" name="Subtitle 48"/>
          <p:cNvSpPr>
            <a:spLocks noGrp="1"/>
          </p:cNvSpPr>
          <p:nvPr>
            <p:ph type="subTitle" idx="1"/>
          </p:nvPr>
        </p:nvSpPr>
        <p:spPr>
          <a:xfrm>
            <a:off x="3962405" y="4264742"/>
            <a:ext cx="5791199"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700" b="0" dirty="0">
                <a:solidFill>
                  <a:schemeClr val="tx1"/>
                </a:solidFill>
                <a:effectLst/>
                <a:ea typeface="ＭＳ Ｐゴシック" pitchFamily="-65" charset="-128"/>
                <a:cs typeface="ＭＳ Ｐゴシック" pitchFamily="-65" charset="-128"/>
              </a:rPr>
              <a:t>The FCC recently set new Net Neutrality rules that (1) regulate broadband Internet providers like a public utility, and (2) prevent ISPs from charging certain companies (like YouTube) from priority delivery, and (3) will be challenged in courts. For now, it seems, the good guys have won.</a:t>
            </a:r>
          </a:p>
        </p:txBody>
      </p:sp>
      <p:sp>
        <p:nvSpPr>
          <p:cNvPr id="54" name="Oval 53"/>
          <p:cNvSpPr/>
          <p:nvPr/>
        </p:nvSpPr>
        <p:spPr>
          <a:xfrm>
            <a:off x="9601203"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2022564" y="419118"/>
            <a:ext cx="2218483" cy="2628901"/>
          </a:xfrm>
          <a:prstGeom prst="rect">
            <a:avLst/>
          </a:prstGeom>
        </p:spPr>
      </p:pic>
      <p:pic>
        <p:nvPicPr>
          <p:cNvPr id="15" name="Picture 25" descr="Seal"/>
          <p:cNvPicPr>
            <a:picLocks noChangeAspect="1" noChangeArrowheads="1"/>
          </p:cNvPicPr>
          <p:nvPr/>
        </p:nvPicPr>
        <p:blipFill>
          <a:blip r:embed="rId4"/>
          <a:srcRect/>
          <a:stretch>
            <a:fillRect/>
          </a:stretch>
        </p:blipFill>
        <p:spPr bwMode="auto">
          <a:xfrm>
            <a:off x="4191000" y="990600"/>
            <a:ext cx="1981200" cy="1981200"/>
          </a:xfrm>
          <a:prstGeom prst="rect">
            <a:avLst/>
          </a:prstGeom>
          <a:noFill/>
          <a:ln w="9525">
            <a:noFill/>
            <a:miter lim="800000"/>
            <a:headEnd/>
            <a:tailEnd/>
          </a:ln>
        </p:spPr>
      </p:pic>
      <p:grpSp>
        <p:nvGrpSpPr>
          <p:cNvPr id="2" name="Group 16"/>
          <p:cNvGrpSpPr/>
          <p:nvPr/>
        </p:nvGrpSpPr>
        <p:grpSpPr>
          <a:xfrm>
            <a:off x="221069" y="0"/>
            <a:ext cx="3665135" cy="1676400"/>
            <a:chOff x="221060" y="0"/>
            <a:chExt cx="3665135" cy="1524000"/>
          </a:xfrm>
        </p:grpSpPr>
        <p:sp>
          <p:nvSpPr>
            <p:cNvPr id="16" name="Down Arrow 15"/>
            <p:cNvSpPr/>
            <p:nvPr/>
          </p:nvSpPr>
          <p:spPr>
            <a:xfrm>
              <a:off x="380995" y="0"/>
              <a:ext cx="3352800" cy="1524000"/>
            </a:xfrm>
            <a:prstGeom prst="downArrow">
              <a:avLst>
                <a:gd name="adj1" fmla="val 76849"/>
                <a:gd name="adj2" fmla="val 40857"/>
              </a:avLst>
            </a:prstGeom>
            <a:solidFill>
              <a:schemeClr val="accent5"/>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221060" y="0"/>
              <a:ext cx="3665135" cy="1127175"/>
            </a:xfrm>
            <a:prstGeom prst="rect">
              <a:avLst/>
            </a:prstGeom>
            <a:noFill/>
          </p:spPr>
          <p:txBody>
            <a:bodyPr wrap="square" lIns="130622" tIns="65311" rIns="130622" bIns="65311">
              <a:spAutoFit/>
            </a:bodyPr>
            <a:lstStyle/>
            <a:p>
              <a:pPr algn="ctr">
                <a:defRPr/>
              </a:pPr>
              <a:r>
                <a:rPr lang="en-US" sz="2400" b="1" dirty="0">
                  <a:solidFill>
                    <a:schemeClr val="bg1"/>
                  </a:solidFill>
                  <a:latin typeface="18 VAG Rounded Bold   07390"/>
                </a:rPr>
                <a:t>UC Berkeley EECS</a:t>
              </a:r>
              <a:br>
                <a:rPr lang="en-US" sz="2400" b="1" dirty="0">
                  <a:solidFill>
                    <a:schemeClr val="bg1"/>
                  </a:solidFill>
                  <a:latin typeface="18 VAG Rounded Bold   07390"/>
                </a:rPr>
              </a:br>
              <a:r>
                <a:rPr lang="en-US" sz="2400" b="1" dirty="0">
                  <a:solidFill>
                    <a:schemeClr val="bg1"/>
                  </a:solidFill>
                  <a:latin typeface="18 VAG Rounded Bold   07390"/>
                </a:rPr>
                <a:t>Sr Lecturer SOE</a:t>
              </a:r>
              <a:br>
                <a:rPr lang="en-US" sz="2400" b="1" dirty="0">
                  <a:solidFill>
                    <a:schemeClr val="bg1"/>
                  </a:solidFill>
                  <a:latin typeface="18 VAG Rounded Bold   07390"/>
                </a:rPr>
              </a:br>
              <a:r>
                <a:rPr lang="en-US" sz="2400" b="1" dirty="0">
                  <a:solidFill>
                    <a:schemeClr val="bg1"/>
                  </a:solidFill>
                  <a:latin typeface="18 VAG Rounded Bold   07390"/>
                </a:rPr>
                <a:t>Dan Garcia</a:t>
              </a:r>
            </a:p>
          </p:txBody>
        </p:sp>
      </p:grpSp>
      <p:pic>
        <p:nvPicPr>
          <p:cNvPr id="17" name="Picture 16" descr="Screen Shot 2012-10-06 at 9.59.37 PM.png"/>
          <p:cNvPicPr>
            <a:picLocks noChangeAspect="1"/>
          </p:cNvPicPr>
          <p:nvPr/>
        </p:nvPicPr>
        <p:blipFill>
          <a:blip r:embed="rId5"/>
          <a:stretch>
            <a:fillRect/>
          </a:stretch>
        </p:blipFill>
        <p:spPr>
          <a:xfrm>
            <a:off x="9908847" y="4483410"/>
            <a:ext cx="4109111" cy="2741968"/>
          </a:xfrm>
          <a:prstGeom prst="rect">
            <a:avLst/>
          </a:prstGeom>
        </p:spPr>
      </p:pic>
      <p:sp>
        <p:nvSpPr>
          <p:cNvPr id="18" name="Subtitle 48"/>
          <p:cNvSpPr txBox="1">
            <a:spLocks/>
          </p:cNvSpPr>
          <p:nvPr/>
        </p:nvSpPr>
        <p:spPr bwMode="auto">
          <a:xfrm>
            <a:off x="0" y="7696200"/>
            <a:ext cx="14630400" cy="533400"/>
          </a:xfrm>
          <a:prstGeom prst="rect">
            <a:avLst/>
          </a:prstGeom>
          <a:noFill/>
          <a:ln w="9525">
            <a:noFill/>
            <a:miter lim="800000"/>
            <a:headEnd/>
            <a:tailEnd/>
          </a:ln>
        </p:spPr>
        <p:txBody>
          <a:bodyPr lIns="100559" tIns="45709" rIns="91418" bIns="45709">
            <a:prstTxWarp prst="textNoShape">
              <a:avLst/>
            </a:prstTxWarp>
          </a:bodyPr>
          <a:lstStyle/>
          <a:p>
            <a:pPr algn="ctr"/>
            <a:r>
              <a:rPr lang="en-US" sz="2400" b="1" dirty="0" err="1" smtClean="0">
                <a:latin typeface="Courier"/>
              </a:rPr>
              <a:t>www.nytimes.com/2015/03/13/technology/fcc-releases-net-neutrality-rules.html</a:t>
            </a:r>
            <a:endParaRPr lang="en-US" sz="2400" b="1" dirty="0" smtClean="0">
              <a:latin typeface="Courier"/>
            </a:endParaRPr>
          </a:p>
        </p:txBody>
      </p:sp>
      <p:pic>
        <p:nvPicPr>
          <p:cNvPr id="19" name="Picture 5"/>
          <p:cNvPicPr>
            <a:picLocks noChangeAspect="1" noChangeArrowheads="1"/>
          </p:cNvPicPr>
          <p:nvPr/>
        </p:nvPicPr>
        <p:blipFill>
          <a:blip r:embed="rId6"/>
          <a:srcRect/>
          <a:stretch>
            <a:fillRect/>
          </a:stretch>
        </p:blipFill>
        <p:spPr bwMode="auto">
          <a:xfrm>
            <a:off x="228600" y="1905000"/>
            <a:ext cx="3657600" cy="4876800"/>
          </a:xfrm>
          <a:prstGeom prst="roundRect">
            <a:avLst>
              <a:gd name="adj" fmla="val 8594"/>
            </a:avLst>
          </a:prstGeom>
          <a:solidFill>
            <a:srgbClr val="FFFFFF">
              <a:shade val="85000"/>
            </a:srgbClr>
          </a:solidFill>
          <a:ln>
            <a:noFill/>
          </a:ln>
          <a:effectLst/>
        </p:spPr>
      </p:pic>
      <p:sp>
        <p:nvSpPr>
          <p:cNvPr id="20" name="Oval 19"/>
          <p:cNvSpPr/>
          <p:nvPr/>
        </p:nvSpPr>
        <p:spPr>
          <a:xfrm>
            <a:off x="228603" y="6901262"/>
            <a:ext cx="3733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The basics of the basics</a:t>
            </a:r>
            <a:endParaRPr lang="en-US" dirty="0"/>
          </a:p>
        </p:txBody>
      </p:sp>
      <p:sp>
        <p:nvSpPr>
          <p:cNvPr id="6" name="Content Placeholder 3"/>
          <p:cNvSpPr>
            <a:spLocks noGrp="1"/>
          </p:cNvSpPr>
          <p:nvPr>
            <p:ph sz="half" idx="1"/>
          </p:nvPr>
        </p:nvSpPr>
        <p:spPr>
          <a:xfrm>
            <a:off x="6949440" y="0"/>
            <a:ext cx="7680960" cy="457200"/>
          </a:xfrm>
        </p:spPr>
        <p:txBody>
          <a:bodyPr/>
          <a:lstStyle/>
          <a:p>
            <a:pPr marL="81916" indent="0" algn="r">
              <a:buNone/>
            </a:pPr>
            <a:r>
              <a:rPr lang="en-US" sz="2400" b="1" dirty="0" err="1">
                <a:solidFill>
                  <a:schemeClr val="tx1">
                    <a:lumMod val="50000"/>
                  </a:schemeClr>
                </a:solidFill>
                <a:latin typeface="Courier"/>
                <a:cs typeface="Courier"/>
              </a:rPr>
              <a:t>youtu.be</a:t>
            </a:r>
            <a:r>
              <a:rPr lang="en-US" sz="2400" b="1" dirty="0">
                <a:solidFill>
                  <a:schemeClr val="tx1">
                    <a:lumMod val="50000"/>
                  </a:schemeClr>
                </a:solidFill>
                <a:latin typeface="Courier"/>
                <a:cs typeface="Courier"/>
              </a:rPr>
              <a:t>/7_LPdttKXPc</a:t>
            </a:r>
          </a:p>
        </p:txBody>
      </p:sp>
      <p:pic>
        <p:nvPicPr>
          <p:cNvPr id="5" name="How_the_Internet_Works_in 5Minutes - YouTube.mp4">
            <a:hlinkClick r:id="" action="ppaction://media"/>
          </p:cNvPr>
          <p:cNvPicPr/>
          <p:nvPr>
            <a:videoFile r:link="rId1"/>
            <p:extLst>
              <p:ext uri="{DAA4B4D4-6D71-4841-9C94-3DE7FCFB9230}">
                <p14:medi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r:embed="rId4"/>
              </p:ext>
            </p:extLst>
          </p:nvPr>
        </p:nvPicPr>
        <p:blipFill>
          <a:blip r:embed="rId5"/>
          <a:stretch>
            <a:fillRect/>
          </a:stretch>
        </p:blipFill>
        <p:spPr>
          <a:xfrm>
            <a:off x="3962400" y="1371600"/>
            <a:ext cx="9753600" cy="54864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4113677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6172200" cy="6367037"/>
          </a:xfrm>
        </p:spPr>
        <p:txBody>
          <a:bodyPr/>
          <a:lstStyle/>
          <a:p>
            <a:r>
              <a:rPr lang="en-US" sz="2400"/>
              <a:t>The Internet and the systems built on it facilitate </a:t>
            </a:r>
            <a:r>
              <a:rPr lang="en-US" sz="2400">
                <a:solidFill>
                  <a:srgbClr val="FFFF00"/>
                </a:solidFill>
              </a:rPr>
              <a:t>collaboration</a:t>
            </a:r>
            <a:r>
              <a:rPr lang="en-US" sz="2400"/>
              <a:t>. </a:t>
            </a:r>
          </a:p>
          <a:p>
            <a:r>
              <a:rPr lang="en-US" sz="2400"/>
              <a:t>The Internet </a:t>
            </a:r>
            <a:r>
              <a:rPr lang="en-US" sz="2400">
                <a:solidFill>
                  <a:srgbClr val="FFFF00"/>
                </a:solidFill>
              </a:rPr>
              <a:t>connects devices and networks all over the world</a:t>
            </a:r>
            <a:r>
              <a:rPr lang="en-US" sz="2400"/>
              <a:t>. </a:t>
            </a:r>
          </a:p>
          <a:p>
            <a:r>
              <a:rPr lang="en-US" sz="2400"/>
              <a:t>An </a:t>
            </a:r>
            <a:r>
              <a:rPr lang="en-US" sz="2400">
                <a:solidFill>
                  <a:srgbClr val="FFFF00"/>
                </a:solidFill>
              </a:rPr>
              <a:t>end-to-end architecture </a:t>
            </a:r>
            <a:r>
              <a:rPr lang="en-US" sz="2400"/>
              <a:t>facilitates connecting new devices and networks on the Internet.</a:t>
            </a:r>
          </a:p>
          <a:p>
            <a:pPr lvl="1"/>
            <a:r>
              <a:rPr lang="en-US" sz="1800"/>
              <a:t>This means all the hard work (e.g., checking if a file is corrupted) is done by the endpoints, and the middle network is “dumb”, “unreliable”, “dynamic”</a:t>
            </a:r>
          </a:p>
          <a:p>
            <a:r>
              <a:rPr lang="en-US" sz="2400"/>
              <a:t>Connecting new devices to the Internet is enabled by assignment of an </a:t>
            </a:r>
            <a:r>
              <a:rPr lang="en-US" sz="2400">
                <a:solidFill>
                  <a:srgbClr val="FFFF00"/>
                </a:solidFill>
              </a:rPr>
              <a:t>Internet protocol (IP) address</a:t>
            </a:r>
            <a:r>
              <a:rPr lang="en-US" sz="2400"/>
              <a:t>. </a:t>
            </a:r>
          </a:p>
          <a:p>
            <a:r>
              <a:rPr lang="en-US" sz="2400"/>
              <a:t>The </a:t>
            </a:r>
            <a:r>
              <a:rPr lang="en-US" sz="2400">
                <a:solidFill>
                  <a:srgbClr val="FFFF00"/>
                </a:solidFill>
              </a:rPr>
              <a:t>domain name system </a:t>
            </a:r>
            <a:r>
              <a:rPr lang="en-US" sz="2400"/>
              <a:t>(DNS) </a:t>
            </a:r>
            <a:r>
              <a:rPr lang="en-US" sz="2400">
                <a:solidFill>
                  <a:srgbClr val="FFFF00"/>
                </a:solidFill>
              </a:rPr>
              <a:t>translates names to IP addresses</a:t>
            </a:r>
            <a:r>
              <a:rPr lang="en-US" sz="2400"/>
              <a:t>.</a:t>
            </a:r>
          </a:p>
        </p:txBody>
      </p:sp>
      <p:sp>
        <p:nvSpPr>
          <p:cNvPr id="3" name="Title 2"/>
          <p:cNvSpPr>
            <a:spLocks noGrp="1"/>
          </p:cNvSpPr>
          <p:nvPr>
            <p:ph type="title"/>
          </p:nvPr>
        </p:nvSpPr>
        <p:spPr/>
        <p:txBody>
          <a:bodyPr/>
          <a:lstStyle/>
          <a:p>
            <a:r>
              <a:rPr lang="en-US"/>
              <a:t>It’s a Network of Autonomous Systems (1)</a:t>
            </a:r>
          </a:p>
        </p:txBody>
      </p:sp>
      <p:pic>
        <p:nvPicPr>
          <p:cNvPr id="6" name="Content Placeholder 7"/>
          <p:cNvPicPr>
            <a:picLocks noGrp="1" noChangeAspect="1"/>
          </p:cNvPicPr>
          <p:nvPr>
            <p:ph sz="half" idx="2"/>
          </p:nvPr>
        </p:nvPicPr>
        <p:blipFill>
          <a:blip r:embed="rId2">
            <a:alphaModFix/>
          </a:blip>
          <a:srcRect t="3199" b="870"/>
          <a:stretch>
            <a:fillRect/>
          </a:stretch>
        </p:blipFill>
        <p:spPr>
          <a:xfrm>
            <a:off x="10106089" y="1979585"/>
            <a:ext cx="3686111" cy="4421215"/>
          </a:xfrm>
          <a:prstGeom prst="roundRect">
            <a:avLst>
              <a:gd name="adj" fmla="val 8594"/>
            </a:avLst>
          </a:prstGeom>
          <a:solidFill>
            <a:srgbClr val="FFFFFF">
              <a:shade val="85000"/>
            </a:srgbClr>
          </a:solidFill>
          <a:ln>
            <a:noFill/>
          </a:ln>
          <a:effectLst/>
        </p:spPr>
      </p:pic>
      <p:sp>
        <p:nvSpPr>
          <p:cNvPr id="8" name="Rectangle 7"/>
          <p:cNvSpPr/>
          <p:nvPr/>
        </p:nvSpPr>
        <p:spPr>
          <a:xfrm>
            <a:off x="6400800" y="2"/>
            <a:ext cx="8229600" cy="461665"/>
          </a:xfrm>
          <a:prstGeom prst="rect">
            <a:avLst/>
          </a:prstGeom>
        </p:spPr>
        <p:txBody>
          <a:bodyPr wrap="square">
            <a:spAutoFit/>
          </a:bodyPr>
          <a:lstStyle/>
          <a:p>
            <a:pPr algn="r"/>
            <a:r>
              <a:rPr lang="en-US" sz="2400" b="1">
                <a:solidFill>
                  <a:schemeClr val="tx1">
                    <a:lumMod val="75000"/>
                  </a:schemeClr>
                </a:solidFill>
                <a:latin typeface="Courier"/>
                <a:cs typeface="Courier"/>
              </a:rPr>
              <a:t>en.wikipedia.org/wiki/End-to-end_principle</a:t>
            </a:r>
          </a:p>
        </p:txBody>
      </p:sp>
      <p:sp>
        <p:nvSpPr>
          <p:cNvPr id="9" name="Oval 8"/>
          <p:cNvSpPr/>
          <p:nvPr/>
        </p:nvSpPr>
        <p:spPr>
          <a:xfrm>
            <a:off x="9982200" y="6629400"/>
            <a:ext cx="40386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34"/>
            <a:ext cx="6324600" cy="6367037"/>
          </a:xfrm>
        </p:spPr>
        <p:txBody>
          <a:bodyPr/>
          <a:lstStyle/>
          <a:p>
            <a:r>
              <a:rPr lang="en-US" sz="2800"/>
              <a:t>The Internet is built on evolving standards, including those for </a:t>
            </a:r>
            <a:r>
              <a:rPr lang="en-US" sz="2800">
                <a:solidFill>
                  <a:srgbClr val="FFFF00"/>
                </a:solidFill>
              </a:rPr>
              <a:t>addresses and names</a:t>
            </a:r>
            <a:r>
              <a:rPr lang="en-US" sz="2800"/>
              <a:t>.</a:t>
            </a:r>
          </a:p>
          <a:p>
            <a:pPr lvl="1"/>
            <a:r>
              <a:rPr lang="en-US" sz="2000"/>
              <a:t>We’ll see how IP has changed, names added!</a:t>
            </a:r>
          </a:p>
          <a:p>
            <a:r>
              <a:rPr lang="en-US" sz="2800"/>
              <a:t>Devices &amp; networks that make up the Internet are connected and communicate using </a:t>
            </a:r>
            <a:r>
              <a:rPr lang="en-US" sz="2800">
                <a:solidFill>
                  <a:srgbClr val="FFFF00"/>
                </a:solidFill>
              </a:rPr>
              <a:t>addresses </a:t>
            </a:r>
            <a:r>
              <a:rPr lang="en-US" sz="2800"/>
              <a:t>and </a:t>
            </a:r>
            <a:r>
              <a:rPr lang="en-US" sz="2800">
                <a:solidFill>
                  <a:srgbClr val="FFFF00"/>
                </a:solidFill>
              </a:rPr>
              <a:t>protocols</a:t>
            </a:r>
            <a:r>
              <a:rPr lang="en-US" sz="2800"/>
              <a:t>. </a:t>
            </a:r>
          </a:p>
          <a:p>
            <a:pPr lvl="1"/>
            <a:r>
              <a:rPr lang="en-US" sz="2400"/>
              <a:t>Protocols = agreements on standards</a:t>
            </a:r>
          </a:p>
          <a:p>
            <a:r>
              <a:rPr lang="en-US" sz="2800">
                <a:solidFill>
                  <a:srgbClr val="FFFF00"/>
                </a:solidFill>
              </a:rPr>
              <a:t>Standards </a:t>
            </a:r>
            <a:r>
              <a:rPr lang="en-US" sz="2800"/>
              <a:t>such as hypertext transfer protocol (</a:t>
            </a:r>
            <a:r>
              <a:rPr lang="en-US" sz="2800">
                <a:solidFill>
                  <a:srgbClr val="FFFF00"/>
                </a:solidFill>
              </a:rPr>
              <a:t>HTTP</a:t>
            </a:r>
            <a:r>
              <a:rPr lang="en-US" sz="2800"/>
              <a:t>), IP, and simple mail transfer protocol (</a:t>
            </a:r>
            <a:r>
              <a:rPr lang="en-US" sz="2800">
                <a:solidFill>
                  <a:srgbClr val="FFFF00"/>
                </a:solidFill>
              </a:rPr>
              <a:t>SMTP</a:t>
            </a:r>
            <a:r>
              <a:rPr lang="en-US" sz="2800"/>
              <a:t>) are </a:t>
            </a:r>
            <a:r>
              <a:rPr lang="en-US" sz="2800">
                <a:solidFill>
                  <a:srgbClr val="FFFF00"/>
                </a:solidFill>
              </a:rPr>
              <a:t>developed and overseen by </a:t>
            </a:r>
            <a:r>
              <a:rPr lang="en-US" sz="2800"/>
              <a:t>the Internet EngineeringTask Force (</a:t>
            </a:r>
            <a:r>
              <a:rPr lang="en-US" sz="2800">
                <a:solidFill>
                  <a:srgbClr val="FFFF00"/>
                </a:solidFill>
              </a:rPr>
              <a:t>IETF</a:t>
            </a:r>
            <a:r>
              <a:rPr lang="en-US" sz="2800"/>
              <a:t>).</a:t>
            </a:r>
          </a:p>
        </p:txBody>
      </p:sp>
      <p:sp>
        <p:nvSpPr>
          <p:cNvPr id="3" name="Title 2"/>
          <p:cNvSpPr>
            <a:spLocks noGrp="1"/>
          </p:cNvSpPr>
          <p:nvPr>
            <p:ph type="title"/>
          </p:nvPr>
        </p:nvSpPr>
        <p:spPr/>
        <p:txBody>
          <a:bodyPr/>
          <a:lstStyle/>
          <a:p>
            <a:r>
              <a:rPr lang="en-US"/>
              <a:t>It’s a Network of Autonomous Systems (2)</a:t>
            </a:r>
          </a:p>
        </p:txBody>
      </p:sp>
      <p:pic>
        <p:nvPicPr>
          <p:cNvPr id="6" name="Content Placeholder 7"/>
          <p:cNvPicPr>
            <a:picLocks noGrp="1" noChangeAspect="1"/>
          </p:cNvPicPr>
          <p:nvPr>
            <p:ph sz="half" idx="2"/>
          </p:nvPr>
        </p:nvPicPr>
        <p:blipFill>
          <a:blip r:embed="rId2">
            <a:alphaModFix/>
          </a:blip>
          <a:srcRect t="3199" b="870"/>
          <a:stretch>
            <a:fillRect/>
          </a:stretch>
        </p:blipFill>
        <p:spPr>
          <a:xfrm>
            <a:off x="10106089" y="1979585"/>
            <a:ext cx="3686111" cy="4421215"/>
          </a:xfrm>
          <a:prstGeom prst="roundRect">
            <a:avLst>
              <a:gd name="adj" fmla="val 8594"/>
            </a:avLst>
          </a:prstGeom>
          <a:solidFill>
            <a:srgbClr val="FFFFFF">
              <a:shade val="85000"/>
            </a:srgbClr>
          </a:solidFill>
          <a:ln>
            <a:noFill/>
          </a:ln>
          <a:effectLst/>
        </p:spPr>
      </p:pic>
      <p:sp>
        <p:nvSpPr>
          <p:cNvPr id="8" name="Rectangle 7"/>
          <p:cNvSpPr/>
          <p:nvPr/>
        </p:nvSpPr>
        <p:spPr>
          <a:xfrm>
            <a:off x="6400800" y="2"/>
            <a:ext cx="8229600" cy="461665"/>
          </a:xfrm>
          <a:prstGeom prst="rect">
            <a:avLst/>
          </a:prstGeom>
        </p:spPr>
        <p:txBody>
          <a:bodyPr wrap="square">
            <a:spAutoFit/>
          </a:bodyPr>
          <a:lstStyle/>
          <a:p>
            <a:pPr algn="r"/>
            <a:r>
              <a:rPr lang="en-US" sz="2400" b="1">
                <a:solidFill>
                  <a:schemeClr val="tx1">
                    <a:lumMod val="50000"/>
                  </a:schemeClr>
                </a:solidFill>
                <a:latin typeface="Courier"/>
                <a:cs typeface="Courier"/>
              </a:rPr>
              <a:t>en.wikipedia.org/wiki/End-to-end_principle</a:t>
            </a:r>
          </a:p>
        </p:txBody>
      </p:sp>
      <p:sp>
        <p:nvSpPr>
          <p:cNvPr id="9" name="Oval 8"/>
          <p:cNvSpPr/>
          <p:nvPr/>
        </p:nvSpPr>
        <p:spPr>
          <a:xfrm>
            <a:off x="9982200" y="6629400"/>
            <a:ext cx="4038600" cy="47194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28600"/>
            <a:ext cx="13167360" cy="960120"/>
          </a:xfrm>
        </p:spPr>
        <p:txBody>
          <a:bodyPr/>
          <a:lstStyle/>
          <a:p>
            <a:r>
              <a:rPr lang="en-US" dirty="0" smtClean="0"/>
              <a:t>IP Addresses (this one is called IPv4)</a:t>
            </a:r>
            <a:endParaRPr lang="en-US" dirty="0"/>
          </a:p>
        </p:txBody>
      </p:sp>
      <p:sp>
        <p:nvSpPr>
          <p:cNvPr id="10" name="Content Placeholder 4"/>
          <p:cNvSpPr>
            <a:spLocks noGrp="1"/>
          </p:cNvSpPr>
          <p:nvPr>
            <p:ph sz="half" idx="1"/>
          </p:nvPr>
        </p:nvSpPr>
        <p:spPr>
          <a:xfrm>
            <a:off x="3657600" y="4937760"/>
            <a:ext cx="10229850" cy="2468880"/>
          </a:xfrm>
        </p:spPr>
        <p:txBody>
          <a:bodyPr/>
          <a:lstStyle/>
          <a:p>
            <a:r>
              <a:rPr lang="en-US" sz="3200" dirty="0"/>
              <a:t>2</a:t>
            </a:r>
            <a:r>
              <a:rPr lang="en-US" sz="3200" baseline="30000" dirty="0"/>
              <a:t>32 </a:t>
            </a:r>
            <a:r>
              <a:rPr lang="en-US" sz="3200" dirty="0"/>
              <a:t> = ~4 billion unique numbers </a:t>
            </a:r>
            <a:br>
              <a:rPr lang="en-US" sz="3200" dirty="0"/>
            </a:br>
            <a:r>
              <a:rPr lang="en-US" sz="3200" dirty="0"/>
              <a:t>(world population 7 billion)</a:t>
            </a:r>
            <a:endParaRPr lang="en-US" sz="3200" baseline="30000" dirty="0"/>
          </a:p>
          <a:p>
            <a:endParaRPr lang="en-US" sz="3200" dirty="0" smtClean="0">
              <a:solidFill>
                <a:srgbClr val="EA157A"/>
              </a:solidFill>
            </a:endParaRPr>
          </a:p>
        </p:txBody>
      </p:sp>
      <p:pic>
        <p:nvPicPr>
          <p:cNvPr id="5" name="Picture 4"/>
          <p:cNvPicPr>
            <a:picLocks noChangeAspect="1"/>
          </p:cNvPicPr>
          <p:nvPr/>
        </p:nvPicPr>
        <p:blipFill>
          <a:blip r:embed="rId2">
            <a:alphaModFix/>
            <a:lum bright="70000" contrast="-70000"/>
          </a:blip>
          <a:stretch>
            <a:fillRect/>
          </a:stretch>
        </p:blipFill>
        <p:spPr>
          <a:xfrm>
            <a:off x="5867400" y="1203960"/>
            <a:ext cx="5867400" cy="3520440"/>
          </a:xfrm>
          <a:prstGeom prst="rect">
            <a:avLst/>
          </a:prstGeom>
          <a:noFill/>
        </p:spPr>
      </p:pic>
      <p:sp>
        <p:nvSpPr>
          <p:cNvPr id="6" name="Rectangle 5"/>
          <p:cNvSpPr/>
          <p:nvPr/>
        </p:nvSpPr>
        <p:spPr>
          <a:xfrm>
            <a:off x="6400800" y="2"/>
            <a:ext cx="8229600" cy="461665"/>
          </a:xfrm>
          <a:prstGeom prst="rect">
            <a:avLst/>
          </a:prstGeom>
        </p:spPr>
        <p:txBody>
          <a:bodyPr wrap="square">
            <a:spAutoFit/>
          </a:bodyPr>
          <a:lstStyle/>
          <a:p>
            <a:pPr algn="r"/>
            <a:r>
              <a:rPr lang="en-US" sz="2400" b="1">
                <a:solidFill>
                  <a:schemeClr val="tx1">
                    <a:lumMod val="50000"/>
                  </a:schemeClr>
                </a:solidFill>
                <a:latin typeface="Courier"/>
                <a:cs typeface="Courier"/>
              </a:rPr>
              <a:t>en.wikipedia.org/wiki/IPv6</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78020196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09006"/>
            <a:ext cx="13167360" cy="979714"/>
          </a:xfrm>
        </p:spPr>
        <p:txBody>
          <a:bodyPr/>
          <a:lstStyle/>
          <a:p>
            <a:r>
              <a:rPr lang="en-US" dirty="0" smtClean="0"/>
              <a:t>Problem: No more IP addresses left…</a:t>
            </a:r>
            <a:endParaRPr lang="en-US" dirty="0"/>
          </a:p>
        </p:txBody>
      </p:sp>
      <p:sp>
        <p:nvSpPr>
          <p:cNvPr id="7" name="Content Placeholder 3"/>
          <p:cNvSpPr>
            <a:spLocks noGrp="1"/>
          </p:cNvSpPr>
          <p:nvPr>
            <p:ph sz="half" idx="1"/>
          </p:nvPr>
        </p:nvSpPr>
        <p:spPr>
          <a:xfrm>
            <a:off x="5562600" y="7239000"/>
            <a:ext cx="7184998" cy="457200"/>
          </a:xfrm>
        </p:spPr>
        <p:txBody>
          <a:bodyPr/>
          <a:lstStyle/>
          <a:p>
            <a:pPr marL="81916" indent="0" algn="ctr">
              <a:buNone/>
            </a:pPr>
            <a:r>
              <a:rPr lang="en-US" sz="2200" dirty="0" smtClean="0"/>
              <a:t>Source: Wikimedia Commons</a:t>
            </a:r>
            <a:endParaRPr lang="en-US" sz="2200"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5562600" y="1447800"/>
            <a:ext cx="7181850" cy="5745480"/>
          </a:xfrm>
          <a:prstGeom prst="rect">
            <a:avLst/>
          </a:prstGeom>
          <a:solidFill>
            <a:schemeClr val="tx1"/>
          </a:solidFill>
        </p:spPr>
      </p:pic>
      <p:sp>
        <p:nvSpPr>
          <p:cNvPr id="8" name="Rectangle 7"/>
          <p:cNvSpPr/>
          <p:nvPr/>
        </p:nvSpPr>
        <p:spPr>
          <a:xfrm>
            <a:off x="3962400" y="2"/>
            <a:ext cx="10668000" cy="461665"/>
          </a:xfrm>
          <a:prstGeom prst="rect">
            <a:avLst/>
          </a:prstGeom>
        </p:spPr>
        <p:txBody>
          <a:bodyPr wrap="square">
            <a:spAutoFit/>
          </a:bodyPr>
          <a:lstStyle/>
          <a:p>
            <a:pPr algn="r"/>
            <a:r>
              <a:rPr lang="en-US" sz="2400" b="1">
                <a:solidFill>
                  <a:schemeClr val="tx1">
                    <a:lumMod val="50000"/>
                  </a:schemeClr>
                </a:solidFill>
                <a:latin typeface="Courier"/>
                <a:cs typeface="Courier"/>
              </a:rPr>
              <a:t>en.wikipedia.org/wiki/IPv4_address_exhaustion</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69286819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09006"/>
            <a:ext cx="13167360" cy="979714"/>
          </a:xfrm>
        </p:spPr>
        <p:txBody>
          <a:bodyPr/>
          <a:lstStyle/>
          <a:p>
            <a:r>
              <a:rPr lang="en-US" dirty="0" smtClean="0"/>
              <a:t>Solution: IPv6</a:t>
            </a:r>
            <a:endParaRPr lang="en-US" dirty="0"/>
          </a:p>
        </p:txBody>
      </p:sp>
      <p:sp>
        <p:nvSpPr>
          <p:cNvPr id="8" name="Content Placeholder 4"/>
          <p:cNvSpPr>
            <a:spLocks noGrp="1"/>
          </p:cNvSpPr>
          <p:nvPr>
            <p:ph sz="half" idx="1"/>
          </p:nvPr>
        </p:nvSpPr>
        <p:spPr>
          <a:xfrm>
            <a:off x="3657600" y="5486400"/>
            <a:ext cx="10229850" cy="1828800"/>
          </a:xfrm>
        </p:spPr>
        <p:txBody>
          <a:bodyPr/>
          <a:lstStyle/>
          <a:p>
            <a:r>
              <a:rPr lang="en-US" sz="3200" dirty="0" smtClean="0"/>
              <a:t>2</a:t>
            </a:r>
            <a:r>
              <a:rPr lang="en-US" sz="3200" baseline="30000" dirty="0" smtClean="0"/>
              <a:t>128</a:t>
            </a:r>
            <a:r>
              <a:rPr lang="en-US" sz="3200" dirty="0" smtClean="0"/>
              <a:t> = 3.403 x 10</a:t>
            </a:r>
            <a:r>
              <a:rPr lang="en-US" sz="3200" baseline="30000" dirty="0" smtClean="0"/>
              <a:t>38</a:t>
            </a:r>
            <a:r>
              <a:rPr lang="en-US" sz="3200" dirty="0" smtClean="0"/>
              <a:t> unique addresses</a:t>
            </a:r>
          </a:p>
          <a:p>
            <a:r>
              <a:rPr lang="en-US" sz="3200" dirty="0" smtClean="0"/>
              <a:t>Issue: Adoption still in progress</a:t>
            </a:r>
          </a:p>
        </p:txBody>
      </p:sp>
      <p:pic>
        <p:nvPicPr>
          <p:cNvPr id="5" name="Picture 4"/>
          <p:cNvPicPr>
            <a:picLocks noChangeAspect="1"/>
          </p:cNvPicPr>
          <p:nvPr/>
        </p:nvPicPr>
        <p:blipFill>
          <a:blip r:embed="rId2">
            <a:lum bright="70000" contrast="-70000"/>
          </a:blip>
          <a:stretch>
            <a:fillRect/>
          </a:stretch>
        </p:blipFill>
        <p:spPr>
          <a:xfrm>
            <a:off x="5638800" y="1261872"/>
            <a:ext cx="7040880" cy="4224528"/>
          </a:xfrm>
          <a:prstGeom prst="rect">
            <a:avLst/>
          </a:prstGeom>
        </p:spPr>
      </p:pic>
      <p:sp>
        <p:nvSpPr>
          <p:cNvPr id="9" name="Rectangle 8"/>
          <p:cNvSpPr/>
          <p:nvPr/>
        </p:nvSpPr>
        <p:spPr>
          <a:xfrm>
            <a:off x="3962400" y="2"/>
            <a:ext cx="10668000" cy="461665"/>
          </a:xfrm>
          <a:prstGeom prst="rect">
            <a:avLst/>
          </a:prstGeom>
        </p:spPr>
        <p:txBody>
          <a:bodyPr wrap="square">
            <a:spAutoFit/>
          </a:bodyPr>
          <a:lstStyle/>
          <a:p>
            <a:pPr algn="r"/>
            <a:r>
              <a:rPr lang="en-US" sz="2400" b="1">
                <a:solidFill>
                  <a:schemeClr val="tx1">
                    <a:lumMod val="50000"/>
                  </a:schemeClr>
                </a:solidFill>
                <a:latin typeface="Courier"/>
                <a:cs typeface="Courier"/>
              </a:rPr>
              <a:t>en.wikipedia.org/wiki/IPv6</a:t>
            </a:r>
          </a:p>
        </p:txBody>
      </p:sp>
      <p:sp>
        <p:nvSpPr>
          <p:cNvPr id="10" name="Rectangle 9"/>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8279114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Count</a:t>
            </a:r>
            <a:endParaRPr lang="en-US" dirty="0"/>
          </a:p>
        </p:txBody>
      </p:sp>
      <p:pic>
        <p:nvPicPr>
          <p:cNvPr id="5" name="Picture 10"/>
          <p:cNvPicPr>
            <a:picLocks noChangeAspect="1"/>
          </p:cNvPicPr>
          <p:nvPr/>
        </p:nvPicPr>
        <p:blipFill>
          <a:blip r:embed="rId3"/>
          <a:srcRect l="7298" t="14340" r="10573" b="10814"/>
          <a:stretch>
            <a:fillRect/>
          </a:stretch>
        </p:blipFill>
        <p:spPr bwMode="auto">
          <a:xfrm>
            <a:off x="2895600" y="3962400"/>
            <a:ext cx="2225040" cy="2250283"/>
          </a:xfrm>
          <a:prstGeom prst="rect">
            <a:avLst/>
          </a:prstGeom>
          <a:noFill/>
          <a:ln w="9525">
            <a:noFill/>
            <a:miter lim="800000"/>
            <a:headEnd/>
            <a:tailEnd/>
          </a:ln>
        </p:spPr>
      </p:pic>
      <p:sp>
        <p:nvSpPr>
          <p:cNvPr id="6" name="Content Placeholder 4"/>
          <p:cNvSpPr>
            <a:spLocks noGrp="1"/>
          </p:cNvSpPr>
          <p:nvPr>
            <p:ph sz="half" idx="1"/>
          </p:nvPr>
        </p:nvSpPr>
        <p:spPr>
          <a:xfrm>
            <a:off x="731521" y="2286000"/>
            <a:ext cx="13034009" cy="4937760"/>
          </a:xfrm>
        </p:spPr>
        <p:txBody>
          <a:bodyPr/>
          <a:lstStyle/>
          <a:p>
            <a:pPr marL="81916" indent="0">
              <a:buNone/>
            </a:pPr>
            <a:r>
              <a:rPr lang="en-US" dirty="0" smtClean="0"/>
              <a:t>Take a moment and count: How many Internet-connected devices do you own?</a:t>
            </a:r>
          </a:p>
          <a:p>
            <a:pPr marL="699136" indent="-617220">
              <a:buAutoNum type="alphaLcParenR"/>
            </a:pPr>
            <a:r>
              <a:rPr lang="en-US" dirty="0" smtClean="0"/>
              <a:t>0</a:t>
            </a:r>
          </a:p>
          <a:p>
            <a:pPr marL="699136" indent="-617220">
              <a:buAutoNum type="alphaLcParenR"/>
            </a:pPr>
            <a:r>
              <a:rPr lang="en-US" dirty="0" smtClean="0"/>
              <a:t>1</a:t>
            </a:r>
          </a:p>
          <a:p>
            <a:pPr marL="699136" indent="-617220">
              <a:buAutoNum type="alphaLcParenR"/>
            </a:pPr>
            <a:r>
              <a:rPr lang="en-US" dirty="0" smtClean="0"/>
              <a:t>2-5</a:t>
            </a:r>
          </a:p>
          <a:p>
            <a:pPr marL="699136" indent="-617220">
              <a:buAutoNum type="alphaLcParenR"/>
            </a:pPr>
            <a:r>
              <a:rPr lang="en-US" dirty="0" smtClean="0"/>
              <a:t>5-10</a:t>
            </a:r>
          </a:p>
          <a:p>
            <a:pPr marL="699136" indent="-617220">
              <a:buAutoNum type="alphaLcParenR"/>
            </a:pPr>
            <a:r>
              <a:rPr lang="en-US" dirty="0" smtClean="0"/>
              <a:t>More than 10</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7704229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Applications</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57600" y="1188734"/>
            <a:ext cx="5486400" cy="6367037"/>
          </a:xfrm>
        </p:spPr>
        <p:txBody>
          <a:bodyPr/>
          <a:lstStyle/>
          <a:p>
            <a:r>
              <a:rPr lang="en-US" sz="2800"/>
              <a:t>Fundamentally changed the way people interact!</a:t>
            </a:r>
          </a:p>
          <a:p>
            <a:r>
              <a:rPr lang="en-US" sz="2800"/>
              <a:t>1965: MIT’s CTSS</a:t>
            </a:r>
          </a:p>
          <a:p>
            <a:pPr lvl="1"/>
            <a:r>
              <a:rPr lang="en-US" sz="2400"/>
              <a:t>Compatible Time-Sharing Sys</a:t>
            </a:r>
          </a:p>
          <a:p>
            <a:r>
              <a:rPr lang="en-US" sz="2800"/>
              <a:t>Exchange of digital info</a:t>
            </a:r>
          </a:p>
          <a:p>
            <a:pPr lvl="1"/>
            <a:r>
              <a:rPr lang="en-US" sz="2400"/>
              <a:t>Model: “Store and Forward”</a:t>
            </a:r>
          </a:p>
          <a:p>
            <a:pPr lvl="1"/>
            <a:r>
              <a:rPr lang="en-US" sz="2400"/>
              <a:t>“Push” technology</a:t>
            </a:r>
          </a:p>
          <a:p>
            <a:r>
              <a:rPr lang="en-US" sz="2800"/>
              <a:t>Pros</a:t>
            </a:r>
          </a:p>
          <a:p>
            <a:pPr lvl="1"/>
            <a:r>
              <a:rPr lang="en-US" sz="2400"/>
              <a:t>Solves logistics (where) &amp; synchronization (when)</a:t>
            </a:r>
          </a:p>
          <a:p>
            <a:r>
              <a:rPr lang="en-US" sz="2800"/>
              <a:t>Cons</a:t>
            </a:r>
          </a:p>
          <a:p>
            <a:pPr lvl="1"/>
            <a:r>
              <a:rPr lang="en-US" sz="2400"/>
              <a:t>“Email Fatigue”</a:t>
            </a:r>
          </a:p>
          <a:p>
            <a:pPr lvl="1"/>
            <a:r>
              <a:rPr lang="en-US" sz="2400"/>
              <a:t>Information Overload</a:t>
            </a:r>
          </a:p>
          <a:p>
            <a:pPr lvl="1"/>
            <a:r>
              <a:rPr lang="en-US" sz="2400"/>
              <a:t>Loss of Context</a:t>
            </a:r>
          </a:p>
        </p:txBody>
      </p:sp>
      <p:sp>
        <p:nvSpPr>
          <p:cNvPr id="10" name="Content Placeholder 9"/>
          <p:cNvSpPr>
            <a:spLocks noGrp="1"/>
          </p:cNvSpPr>
          <p:nvPr>
            <p:ph sz="half" idx="2"/>
          </p:nvPr>
        </p:nvSpPr>
        <p:spPr>
          <a:xfrm>
            <a:off x="9144002" y="1188734"/>
            <a:ext cx="4876798" cy="6367037"/>
          </a:xfrm>
        </p:spPr>
        <p:txBody>
          <a:bodyPr/>
          <a:lstStyle/>
          <a:p>
            <a:pPr>
              <a:buNone/>
            </a:pPr>
            <a:endParaRPr lang="en-US" sz="2900"/>
          </a:p>
          <a:p>
            <a:pPr>
              <a:buNone/>
            </a:pPr>
            <a:endParaRPr lang="en-US" sz="2900"/>
          </a:p>
          <a:p>
            <a:pPr>
              <a:buNone/>
            </a:pPr>
            <a:endParaRPr lang="en-US" sz="2900"/>
          </a:p>
          <a:p>
            <a:pPr>
              <a:buNone/>
            </a:pPr>
            <a:endParaRPr lang="en-US" sz="2900"/>
          </a:p>
          <a:p>
            <a:r>
              <a:rPr lang="en-US" sz="2800"/>
              <a:t>How</a:t>
            </a:r>
          </a:p>
          <a:p>
            <a:pPr lvl="1"/>
            <a:r>
              <a:rPr lang="en-US" sz="2400"/>
              <a:t>Alice composes email to bob@b.org</a:t>
            </a:r>
          </a:p>
          <a:p>
            <a:pPr lvl="1"/>
            <a:r>
              <a:rPr lang="en-US" sz="2400"/>
              <a:t>Domain Name System looks up where b.org is</a:t>
            </a:r>
          </a:p>
          <a:p>
            <a:pPr lvl="1"/>
            <a:r>
              <a:rPr lang="en-US" sz="2400"/>
              <a:t>DNS server with the mail exchange server for b.org</a:t>
            </a:r>
          </a:p>
          <a:p>
            <a:pPr lvl="1"/>
            <a:r>
              <a:rPr lang="en-US" sz="2400"/>
              <a:t>Mail is sent to mx.b.org</a:t>
            </a:r>
          </a:p>
          <a:p>
            <a:pPr lvl="1"/>
            <a:r>
              <a:rPr lang="en-US" sz="2400"/>
              <a:t>Bob reads email from there </a:t>
            </a:r>
          </a:p>
          <a:p>
            <a:pPr>
              <a:buNone/>
            </a:pPr>
            <a:endParaRPr lang="en-US" sz="2900"/>
          </a:p>
        </p:txBody>
      </p:sp>
      <p:sp>
        <p:nvSpPr>
          <p:cNvPr id="4" name="Title 3"/>
          <p:cNvSpPr>
            <a:spLocks noGrp="1"/>
          </p:cNvSpPr>
          <p:nvPr>
            <p:ph type="title"/>
          </p:nvPr>
        </p:nvSpPr>
        <p:spPr/>
        <p:txBody>
          <a:bodyPr/>
          <a:lstStyle/>
          <a:p>
            <a:r>
              <a:rPr lang="en-US"/>
              <a:t>Email (1965)</a:t>
            </a:r>
          </a:p>
        </p:txBody>
      </p:sp>
      <p:pic>
        <p:nvPicPr>
          <p:cNvPr id="7" name="Picture 6"/>
          <p:cNvPicPr>
            <a:picLocks noChangeAspect="1"/>
          </p:cNvPicPr>
          <p:nvPr/>
        </p:nvPicPr>
        <p:blipFill>
          <a:blip r:embed="rId2"/>
          <a:stretch>
            <a:fillRect/>
          </a:stretch>
        </p:blipFill>
        <p:spPr>
          <a:xfrm>
            <a:off x="9601200" y="1219200"/>
            <a:ext cx="3948811" cy="2869819"/>
          </a:xfrm>
          <a:prstGeom prst="rect">
            <a:avLst/>
          </a:prstGeom>
        </p:spPr>
      </p:pic>
      <p:sp>
        <p:nvSpPr>
          <p:cNvPr id="11" name="Rectangle 10"/>
          <p:cNvSpPr/>
          <p:nvPr/>
        </p:nvSpPr>
        <p:spPr>
          <a:xfrm>
            <a:off x="0" y="0"/>
            <a:ext cx="14630400" cy="480132"/>
          </a:xfrm>
          <a:prstGeom prst="rect">
            <a:avLst/>
          </a:prstGeom>
        </p:spPr>
        <p:txBody>
          <a:bodyPr wrap="square" lIns="109728" tIns="54864" rIns="109728" bIns="54864">
            <a:spAutoFit/>
          </a:bodyPr>
          <a:lstStyle/>
          <a:p>
            <a:pPr algn="r"/>
            <a:r>
              <a:rPr lang="en-US" sz="2400" b="1">
                <a:solidFill>
                  <a:schemeClr val="tx1">
                    <a:lumMod val="75000"/>
                  </a:schemeClr>
                </a:solidFill>
                <a:latin typeface="Courier New"/>
                <a:cs typeface="Courier New"/>
              </a:rPr>
              <a:t>en.wikipedia.org/wiki/Email</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clrChange>
              <a:clrFrom>
                <a:srgbClr val="000400"/>
              </a:clrFrom>
              <a:clrTo>
                <a:srgbClr val="000400">
                  <a:alpha val="0"/>
                </a:srgbClr>
              </a:clrTo>
            </a:clrChange>
          </a:blip>
          <a:stretch>
            <a:fillRect/>
          </a:stretch>
        </p:blipFill>
        <p:spPr>
          <a:xfrm>
            <a:off x="8991600" y="4265419"/>
            <a:ext cx="5029200" cy="3506982"/>
          </a:xfrm>
          <a:prstGeom prst="rect">
            <a:avLst/>
          </a:prstGeom>
        </p:spPr>
      </p:pic>
      <p:sp>
        <p:nvSpPr>
          <p:cNvPr id="5" name="Content Placeholder 4"/>
          <p:cNvSpPr>
            <a:spLocks noGrp="1"/>
          </p:cNvSpPr>
          <p:nvPr>
            <p:ph sz="half" idx="1"/>
          </p:nvPr>
        </p:nvSpPr>
        <p:spPr>
          <a:xfrm>
            <a:off x="3657601" y="1188722"/>
            <a:ext cx="5486400" cy="6367037"/>
          </a:xfrm>
        </p:spPr>
        <p:txBody>
          <a:bodyPr/>
          <a:lstStyle/>
          <a:p>
            <a:r>
              <a:rPr lang="en-US" sz="2900"/>
              <a:t>“System of interlinked Internet hypertext documents”</a:t>
            </a:r>
          </a:p>
          <a:p>
            <a:r>
              <a:rPr lang="en-US" sz="2900"/>
              <a:t>History</a:t>
            </a:r>
          </a:p>
          <a:p>
            <a:pPr lvl="1"/>
            <a:r>
              <a:rPr lang="en-US" sz="2400"/>
              <a:t>1945: Vannevar Bush describes hypertext system called “memex” in article</a:t>
            </a:r>
          </a:p>
          <a:p>
            <a:pPr lvl="1"/>
            <a:r>
              <a:rPr lang="en-US" sz="2400"/>
              <a:t>1989: Tim Berners-Lee proposes, gets system up ’90</a:t>
            </a:r>
          </a:p>
          <a:p>
            <a:pPr lvl="1"/>
            <a:r>
              <a:rPr lang="en-US" sz="2400"/>
              <a:t>~2000 Dot-com entrepreneurs rushed in, 2001 bubble burst</a:t>
            </a:r>
          </a:p>
          <a:p>
            <a:r>
              <a:rPr lang="en-US" sz="2900"/>
              <a:t>Wayback Machine</a:t>
            </a:r>
          </a:p>
          <a:p>
            <a:pPr lvl="1"/>
            <a:r>
              <a:rPr lang="en-US" sz="2400"/>
              <a:t>Snapshots of web over time</a:t>
            </a:r>
          </a:p>
          <a:p>
            <a:r>
              <a:rPr lang="en-US" sz="2900"/>
              <a:t>Today : Access anywhere!</a:t>
            </a:r>
          </a:p>
        </p:txBody>
      </p:sp>
      <p:sp>
        <p:nvSpPr>
          <p:cNvPr id="4" name="Title 3"/>
          <p:cNvSpPr>
            <a:spLocks noGrp="1"/>
          </p:cNvSpPr>
          <p:nvPr>
            <p:ph type="title"/>
          </p:nvPr>
        </p:nvSpPr>
        <p:spPr/>
        <p:txBody>
          <a:bodyPr/>
          <a:lstStyle/>
          <a:p>
            <a:r>
              <a:rPr lang="en-US"/>
              <a:t>The World Wide Web (1989)</a:t>
            </a:r>
          </a:p>
        </p:txBody>
      </p:sp>
      <p:sp>
        <p:nvSpPr>
          <p:cNvPr id="7" name="Rectangle 6"/>
          <p:cNvSpPr/>
          <p:nvPr/>
        </p:nvSpPr>
        <p:spPr>
          <a:xfrm>
            <a:off x="0" y="0"/>
            <a:ext cx="14630400" cy="480132"/>
          </a:xfrm>
          <a:prstGeom prst="rect">
            <a:avLst/>
          </a:prstGeom>
        </p:spPr>
        <p:txBody>
          <a:bodyPr wrap="square" lIns="109728" tIns="54864" rIns="109728" bIns="54864">
            <a:spAutoFit/>
          </a:bodyPr>
          <a:lstStyle/>
          <a:p>
            <a:pPr algn="r"/>
            <a:r>
              <a:rPr lang="en-US" sz="2400" b="1">
                <a:solidFill>
                  <a:schemeClr val="tx1">
                    <a:lumMod val="75000"/>
                  </a:schemeClr>
                </a:solidFill>
                <a:latin typeface="Courier New"/>
                <a:cs typeface="Courier New"/>
              </a:rPr>
              <a:t>en.wikipedia.org/wiki/History_of_the_World_Wide_Web</a:t>
            </a:r>
          </a:p>
        </p:txBody>
      </p:sp>
      <p:sp>
        <p:nvSpPr>
          <p:cNvPr id="10" name="Rectangle 9"/>
          <p:cNvSpPr/>
          <p:nvPr/>
        </p:nvSpPr>
        <p:spPr>
          <a:xfrm>
            <a:off x="8366760" y="3840480"/>
            <a:ext cx="3291840" cy="480132"/>
          </a:xfrm>
          <a:prstGeom prst="rect">
            <a:avLst/>
          </a:prstGeom>
        </p:spPr>
        <p:txBody>
          <a:bodyPr wrap="square" lIns="109728" tIns="54864" rIns="109728" bIns="54864">
            <a:spAutoFit/>
          </a:bodyPr>
          <a:lstStyle/>
          <a:p>
            <a:pPr algn="ctr"/>
            <a:r>
              <a:rPr lang="en-US" sz="2400">
                <a:solidFill>
                  <a:schemeClr val="tx1"/>
                </a:solidFill>
                <a:latin typeface="18 VAG Rounded Thin   55390"/>
              </a:rPr>
              <a:t>Tim Berners-Lee</a:t>
            </a:r>
            <a:endParaRPr lang="en-US" sz="2400" b="1">
              <a:solidFill>
                <a:schemeClr val="tx1"/>
              </a:solidFill>
              <a:latin typeface="Courier New"/>
              <a:cs typeface="Courier New"/>
            </a:endParaRPr>
          </a:p>
        </p:txBody>
      </p:sp>
      <p:sp>
        <p:nvSpPr>
          <p:cNvPr id="11" name="Rectangle 10"/>
          <p:cNvSpPr/>
          <p:nvPr/>
        </p:nvSpPr>
        <p:spPr>
          <a:xfrm>
            <a:off x="11125200" y="3396846"/>
            <a:ext cx="2819400" cy="849463"/>
          </a:xfrm>
          <a:prstGeom prst="rect">
            <a:avLst/>
          </a:prstGeom>
        </p:spPr>
        <p:txBody>
          <a:bodyPr wrap="square" lIns="109728" tIns="54864" rIns="109728" bIns="54864">
            <a:spAutoFit/>
          </a:bodyPr>
          <a:lstStyle/>
          <a:p>
            <a:pPr algn="ctr"/>
            <a:r>
              <a:rPr lang="en-US" sz="2400">
                <a:solidFill>
                  <a:schemeClr val="tx1"/>
                </a:solidFill>
                <a:latin typeface="18 VAG Rounded Thin   55390"/>
              </a:rPr>
              <a:t>World’s First web server in 1990</a:t>
            </a:r>
            <a:endParaRPr lang="en-US" sz="2400" b="1">
              <a:solidFill>
                <a:schemeClr val="tx1"/>
              </a:solidFill>
              <a:latin typeface="Courier New"/>
              <a:cs typeface="Courier New"/>
            </a:endParaRPr>
          </a:p>
        </p:txBody>
      </p:sp>
      <p:sp>
        <p:nvSpPr>
          <p:cNvPr id="13" name="Rectangle 12"/>
          <p:cNvSpPr/>
          <p:nvPr/>
        </p:nvSpPr>
        <p:spPr>
          <a:xfrm>
            <a:off x="9738360" y="5257800"/>
            <a:ext cx="3291840" cy="480132"/>
          </a:xfrm>
          <a:prstGeom prst="rect">
            <a:avLst/>
          </a:prstGeom>
        </p:spPr>
        <p:txBody>
          <a:bodyPr wrap="square" lIns="109728" tIns="54864" rIns="109728" bIns="54864">
            <a:spAutoFit/>
          </a:bodyPr>
          <a:lstStyle/>
          <a:p>
            <a:pPr algn="ctr"/>
            <a:r>
              <a:rPr lang="en-US" sz="2400">
                <a:solidFill>
                  <a:schemeClr val="tx1"/>
                </a:solidFill>
                <a:latin typeface="18 VAG Rounded Thin   55390"/>
              </a:rPr>
              <a:t>www.archive.org</a:t>
            </a:r>
            <a:endParaRPr lang="en-US" sz="2400" b="1">
              <a:solidFill>
                <a:schemeClr val="tx1"/>
              </a:solidFill>
              <a:latin typeface="Courier New"/>
              <a:cs typeface="Courier New"/>
            </a:endParaRPr>
          </a:p>
        </p:txBody>
      </p:sp>
      <p:pic>
        <p:nvPicPr>
          <p:cNvPr id="15" name="Picture 14"/>
          <p:cNvPicPr>
            <a:picLocks noChangeAspect="1"/>
          </p:cNvPicPr>
          <p:nvPr/>
        </p:nvPicPr>
        <p:blipFill>
          <a:blip r:embed="rId3"/>
          <a:stretch>
            <a:fillRect/>
          </a:stretch>
        </p:blipFill>
        <p:spPr>
          <a:xfrm>
            <a:off x="11186160" y="1554480"/>
            <a:ext cx="2743200" cy="1844040"/>
          </a:xfrm>
          <a:prstGeom prst="rect">
            <a:avLst/>
          </a:prstGeom>
        </p:spPr>
      </p:pic>
      <p:pic>
        <p:nvPicPr>
          <p:cNvPr id="16" name="Picture 15"/>
          <p:cNvPicPr>
            <a:picLocks noChangeAspect="1"/>
          </p:cNvPicPr>
          <p:nvPr/>
        </p:nvPicPr>
        <p:blipFill>
          <a:blip r:embed="rId4"/>
          <a:srcRect l="1625" t="7811" r="7521" b="11798"/>
          <a:stretch>
            <a:fillRect/>
          </a:stretch>
        </p:blipFill>
        <p:spPr>
          <a:xfrm>
            <a:off x="9265921" y="1554481"/>
            <a:ext cx="1542848" cy="2286131"/>
          </a:xfrm>
          <a:prstGeom prst="rect">
            <a:avLst/>
          </a:prstGeom>
        </p:spPr>
      </p:pic>
      <p:pic>
        <p:nvPicPr>
          <p:cNvPr id="17" name="Picture 16"/>
          <p:cNvPicPr>
            <a:picLocks noChangeAspect="1"/>
          </p:cNvPicPr>
          <p:nvPr/>
        </p:nvPicPr>
        <p:blipFill>
          <a:blip r:embed="rId5"/>
          <a:stretch>
            <a:fillRect/>
          </a:stretch>
        </p:blipFill>
        <p:spPr>
          <a:xfrm>
            <a:off x="10424160" y="4648200"/>
            <a:ext cx="1920240" cy="677731"/>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History</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57600" y="1188734"/>
            <a:ext cx="5486400" cy="6367037"/>
          </a:xfrm>
        </p:spPr>
        <p:txBody>
          <a:bodyPr/>
          <a:lstStyle/>
          <a:p>
            <a:r>
              <a:rPr lang="en-US" sz="2900"/>
              <a:t>Browser</a:t>
            </a:r>
          </a:p>
          <a:p>
            <a:pPr lvl="1"/>
            <a:r>
              <a:rPr lang="en-US" sz="2400"/>
              <a:t>Marc L. Andreesen and Eric J. Bina @ NCSA create Mosaic, 1</a:t>
            </a:r>
            <a:r>
              <a:rPr lang="en-US" sz="2400" baseline="30000"/>
              <a:t>st</a:t>
            </a:r>
            <a:r>
              <a:rPr lang="en-US" sz="2400"/>
              <a:t> popular WWW browser</a:t>
            </a:r>
          </a:p>
          <a:p>
            <a:pPr lvl="2"/>
            <a:r>
              <a:rPr lang="en-US" sz="2200"/>
              <a:t>First Internet “Killer App”</a:t>
            </a:r>
          </a:p>
          <a:p>
            <a:pPr lvl="2"/>
            <a:r>
              <a:rPr lang="en-US" sz="2200"/>
              <a:t>Later: Netscape Navigator </a:t>
            </a:r>
          </a:p>
          <a:p>
            <a:pPr lvl="1"/>
            <a:r>
              <a:rPr lang="en-US" sz="2600"/>
              <a:t>Now IE (23%), Firefox (30%)</a:t>
            </a:r>
          </a:p>
          <a:p>
            <a:r>
              <a:rPr lang="en-US" sz="2900"/>
              <a:t>Search</a:t>
            </a:r>
          </a:p>
          <a:p>
            <a:pPr lvl="1"/>
            <a:r>
              <a:rPr lang="en-US" sz="2400"/>
              <a:t>Before engines, there was a complete list of all servers!</a:t>
            </a:r>
          </a:p>
          <a:p>
            <a:pPr lvl="1"/>
            <a:r>
              <a:rPr lang="en-US" sz="2400"/>
              <a:t>1993 Martijn Koster Aliweb is 1</a:t>
            </a:r>
            <a:r>
              <a:rPr lang="en-US" sz="2400" baseline="30000"/>
              <a:t>st</a:t>
            </a:r>
            <a:r>
              <a:rPr lang="en-US" sz="2400"/>
              <a:t> web search engine</a:t>
            </a:r>
          </a:p>
          <a:p>
            <a:pPr lvl="1"/>
            <a:r>
              <a:rPr lang="en-US" sz="2400"/>
              <a:t>1997 Stanford Sergey Brin and Larry Page develop Google’s search, based on PageRank (each: $30 </a:t>
            </a:r>
            <a:r>
              <a:rPr lang="en-US" sz="2400" u="sng"/>
              <a:t>B</a:t>
            </a:r>
            <a:r>
              <a:rPr lang="en-US" sz="2400"/>
              <a:t>illion)</a:t>
            </a:r>
          </a:p>
          <a:p>
            <a:pPr lvl="1"/>
            <a:endParaRPr lang="en-US" sz="2400"/>
          </a:p>
        </p:txBody>
      </p:sp>
      <p:sp>
        <p:nvSpPr>
          <p:cNvPr id="4" name="Title 3"/>
          <p:cNvSpPr>
            <a:spLocks noGrp="1"/>
          </p:cNvSpPr>
          <p:nvPr>
            <p:ph type="title"/>
          </p:nvPr>
        </p:nvSpPr>
        <p:spPr/>
        <p:txBody>
          <a:bodyPr/>
          <a:lstStyle/>
          <a:p>
            <a:r>
              <a:rPr lang="en-US"/>
              <a:t>WWW Search &amp; Browser (1993)</a:t>
            </a:r>
          </a:p>
        </p:txBody>
      </p:sp>
      <p:sp>
        <p:nvSpPr>
          <p:cNvPr id="9" name="Rectangle 8"/>
          <p:cNvSpPr/>
          <p:nvPr/>
        </p:nvSpPr>
        <p:spPr>
          <a:xfrm>
            <a:off x="0" y="0"/>
            <a:ext cx="14630400" cy="480132"/>
          </a:xfrm>
          <a:prstGeom prst="rect">
            <a:avLst/>
          </a:prstGeom>
        </p:spPr>
        <p:txBody>
          <a:bodyPr wrap="square" lIns="109728" tIns="54864" rIns="109728" bIns="54864">
            <a:spAutoFit/>
          </a:bodyPr>
          <a:lstStyle/>
          <a:p>
            <a:pPr algn="r"/>
            <a:r>
              <a:rPr lang="en-US" sz="2400" b="1">
                <a:solidFill>
                  <a:schemeClr val="tx1">
                    <a:lumMod val="75000"/>
                  </a:schemeClr>
                </a:solidFill>
                <a:latin typeface="Courier New"/>
                <a:cs typeface="Courier New"/>
              </a:rPr>
              <a:t>en.wikipedia.org/wiki/History_of_the_web_browser</a:t>
            </a:r>
          </a:p>
        </p:txBody>
      </p:sp>
      <p:pic>
        <p:nvPicPr>
          <p:cNvPr id="12" name="Picture 11"/>
          <p:cNvPicPr>
            <a:picLocks noChangeAspect="1"/>
          </p:cNvPicPr>
          <p:nvPr/>
        </p:nvPicPr>
        <p:blipFill>
          <a:blip r:embed="rId2"/>
          <a:srcRect t="9375"/>
          <a:stretch>
            <a:fillRect/>
          </a:stretch>
        </p:blipFill>
        <p:spPr>
          <a:xfrm>
            <a:off x="9448800" y="1554480"/>
            <a:ext cx="2421583" cy="2926080"/>
          </a:xfrm>
          <a:prstGeom prst="rect">
            <a:avLst/>
          </a:prstGeom>
        </p:spPr>
      </p:pic>
      <p:pic>
        <p:nvPicPr>
          <p:cNvPr id="14" name="Picture 13"/>
          <p:cNvPicPr>
            <a:picLocks noChangeAspect="1"/>
          </p:cNvPicPr>
          <p:nvPr/>
        </p:nvPicPr>
        <p:blipFill>
          <a:blip r:embed="rId3"/>
          <a:stretch>
            <a:fillRect/>
          </a:stretch>
        </p:blipFill>
        <p:spPr>
          <a:xfrm>
            <a:off x="12374881" y="1645920"/>
            <a:ext cx="1080654" cy="1188720"/>
          </a:xfrm>
          <a:prstGeom prst="rect">
            <a:avLst/>
          </a:prstGeom>
        </p:spPr>
      </p:pic>
      <p:pic>
        <p:nvPicPr>
          <p:cNvPr id="15" name="Picture 14"/>
          <p:cNvPicPr>
            <a:picLocks noChangeAspect="1"/>
          </p:cNvPicPr>
          <p:nvPr/>
        </p:nvPicPr>
        <p:blipFill>
          <a:blip r:embed="rId4"/>
          <a:stretch>
            <a:fillRect/>
          </a:stretch>
        </p:blipFill>
        <p:spPr>
          <a:xfrm>
            <a:off x="9723120" y="4754880"/>
            <a:ext cx="3571174" cy="2874796"/>
          </a:xfrm>
          <a:prstGeom prst="rect">
            <a:avLst/>
          </a:prstGeom>
        </p:spPr>
      </p:pic>
      <p:pic>
        <p:nvPicPr>
          <p:cNvPr id="16" name="Picture 15"/>
          <p:cNvPicPr>
            <a:picLocks noChangeAspect="1"/>
          </p:cNvPicPr>
          <p:nvPr/>
        </p:nvPicPr>
        <p:blipFill>
          <a:blip r:embed="rId5"/>
          <a:stretch>
            <a:fillRect/>
          </a:stretch>
        </p:blipFill>
        <p:spPr>
          <a:xfrm>
            <a:off x="12100560" y="3931920"/>
            <a:ext cx="1875754" cy="506453"/>
          </a:xfrm>
          <a:prstGeom prst="rect">
            <a:avLst/>
          </a:prstGeom>
          <a:solidFill>
            <a:schemeClr val="tx1"/>
          </a:solidFill>
        </p:spPr>
      </p:pic>
      <p:cxnSp>
        <p:nvCxnSpPr>
          <p:cNvPr id="17" name="Straight Arrow Connector 16"/>
          <p:cNvCxnSpPr/>
          <p:nvPr/>
        </p:nvCxnSpPr>
        <p:spPr>
          <a:xfrm rot="5400000">
            <a:off x="12602527" y="3336607"/>
            <a:ext cx="823913" cy="953"/>
          </a:xfrm>
          <a:prstGeom prst="straightConnector1">
            <a:avLst/>
          </a:prstGeom>
          <a:ln w="762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57600" y="1188734"/>
            <a:ext cx="5410200" cy="6367037"/>
          </a:xfrm>
        </p:spPr>
        <p:txBody>
          <a:bodyPr/>
          <a:lstStyle/>
          <a:p>
            <a:r>
              <a:rPr lang="en-US" sz="2900"/>
              <a:t>“…web development &amp; design that facilitates interactive information sharing, interoperability, user-centered design and collaboration on WWW”</a:t>
            </a:r>
          </a:p>
          <a:p>
            <a:pPr lvl="1"/>
            <a:r>
              <a:rPr lang="en-US" sz="2400"/>
              <a:t>Users change content via “architecture of partipation”</a:t>
            </a:r>
          </a:p>
          <a:p>
            <a:r>
              <a:rPr lang="en-US" sz="2900"/>
              <a:t>Examples</a:t>
            </a:r>
          </a:p>
          <a:p>
            <a:pPr lvl="1"/>
            <a:r>
              <a:rPr lang="en-US" sz="2400"/>
              <a:t>Web communities, apps, social networks, video &amp; photo sharing, wikis, blogs, tweets, …</a:t>
            </a:r>
          </a:p>
          <a:p>
            <a:r>
              <a:rPr lang="en-US" sz="2900"/>
              <a:t>“Take back the web!”</a:t>
            </a:r>
          </a:p>
        </p:txBody>
      </p:sp>
      <p:sp>
        <p:nvSpPr>
          <p:cNvPr id="4" name="Title 3"/>
          <p:cNvSpPr>
            <a:spLocks noGrp="1"/>
          </p:cNvSpPr>
          <p:nvPr>
            <p:ph type="title"/>
          </p:nvPr>
        </p:nvSpPr>
        <p:spPr/>
        <p:txBody>
          <a:bodyPr/>
          <a:lstStyle/>
          <a:p>
            <a:r>
              <a:rPr lang="en-US"/>
              <a:t>Web 2.0 : The Social Network (2004)</a:t>
            </a:r>
          </a:p>
        </p:txBody>
      </p:sp>
      <p:sp>
        <p:nvSpPr>
          <p:cNvPr id="8" name="Rectangle 7"/>
          <p:cNvSpPr/>
          <p:nvPr/>
        </p:nvSpPr>
        <p:spPr>
          <a:xfrm>
            <a:off x="0" y="0"/>
            <a:ext cx="14630400" cy="480132"/>
          </a:xfrm>
          <a:prstGeom prst="rect">
            <a:avLst/>
          </a:prstGeom>
        </p:spPr>
        <p:txBody>
          <a:bodyPr wrap="square" lIns="109728" tIns="54864" rIns="109728" bIns="54864">
            <a:spAutoFit/>
          </a:bodyPr>
          <a:lstStyle/>
          <a:p>
            <a:pPr algn="r"/>
            <a:r>
              <a:rPr lang="en-US" sz="2400" b="1">
                <a:solidFill>
                  <a:schemeClr val="tx1">
                    <a:lumMod val="75000"/>
                  </a:schemeClr>
                </a:solidFill>
                <a:latin typeface="Courier New"/>
                <a:cs typeface="Courier New"/>
              </a:rPr>
              <a:t>en.wikipedia.org/wiki/Web_2.0</a:t>
            </a:r>
          </a:p>
        </p:txBody>
      </p:sp>
      <p:pic>
        <p:nvPicPr>
          <p:cNvPr id="11" name="Picture 10"/>
          <p:cNvPicPr>
            <a:picLocks noChangeAspect="1"/>
          </p:cNvPicPr>
          <p:nvPr/>
        </p:nvPicPr>
        <p:blipFill>
          <a:blip r:embed="rId3"/>
          <a:srcRect t="11832" b="12246"/>
          <a:stretch>
            <a:fillRect/>
          </a:stretch>
        </p:blipFill>
        <p:spPr>
          <a:xfrm>
            <a:off x="9372600" y="1474878"/>
            <a:ext cx="4368510" cy="2487522"/>
          </a:xfrm>
          <a:prstGeom prst="rect">
            <a:avLst/>
          </a:prstGeom>
        </p:spPr>
      </p:pic>
      <p:pic>
        <p:nvPicPr>
          <p:cNvPr id="12" name="Picture 11"/>
          <p:cNvPicPr>
            <a:picLocks noChangeAspect="1"/>
          </p:cNvPicPr>
          <p:nvPr/>
        </p:nvPicPr>
        <p:blipFill>
          <a:blip r:embed="rId4"/>
          <a:stretch>
            <a:fillRect/>
          </a:stretch>
        </p:blipFill>
        <p:spPr>
          <a:xfrm>
            <a:off x="10591800" y="4114800"/>
            <a:ext cx="1962238" cy="2614682"/>
          </a:xfrm>
          <a:prstGeom prst="rect">
            <a:avLst/>
          </a:prstGeom>
        </p:spPr>
      </p:pic>
      <p:sp>
        <p:nvSpPr>
          <p:cNvPr id="13" name="Rectangle 12"/>
          <p:cNvSpPr/>
          <p:nvPr/>
        </p:nvSpPr>
        <p:spPr>
          <a:xfrm>
            <a:off x="8854440" y="6858000"/>
            <a:ext cx="5394960" cy="480132"/>
          </a:xfrm>
          <a:prstGeom prst="rect">
            <a:avLst/>
          </a:prstGeom>
        </p:spPr>
        <p:txBody>
          <a:bodyPr wrap="square" lIns="109728" tIns="54864" rIns="109728" bIns="54864">
            <a:spAutoFit/>
          </a:bodyPr>
          <a:lstStyle/>
          <a:p>
            <a:pPr algn="ctr"/>
            <a:r>
              <a:rPr lang="en-US" sz="2400">
                <a:solidFill>
                  <a:schemeClr val="tx1"/>
                </a:solidFill>
                <a:latin typeface="18 VAG Rounded Thin   55390"/>
              </a:rPr>
              <a:t>“You” – Time’s 2006 Person of the Year</a:t>
            </a:r>
            <a:endParaRPr lang="en-US" sz="2400" b="1">
              <a:solidFill>
                <a:schemeClr val="tx1"/>
              </a:solidFill>
              <a:latin typeface="Courier New"/>
              <a:cs typeface="Courier New"/>
            </a:endParaRPr>
          </a:p>
        </p:txBody>
      </p:sp>
      <p:sp>
        <p:nvSpPr>
          <p:cNvPr id="14" name="Rectangle 13"/>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Quick Question II</a:t>
            </a:r>
            <a:endParaRPr lang="en-US" dirty="0"/>
          </a:p>
        </p:txBody>
      </p:sp>
      <p:pic>
        <p:nvPicPr>
          <p:cNvPr id="5" name="Picture 10"/>
          <p:cNvPicPr>
            <a:picLocks noChangeAspect="1"/>
          </p:cNvPicPr>
          <p:nvPr/>
        </p:nvPicPr>
        <p:blipFill>
          <a:blip r:embed="rId3"/>
          <a:srcRect l="7298" t="14340" r="10573" b="10814"/>
          <a:stretch>
            <a:fillRect/>
          </a:stretch>
        </p:blipFill>
        <p:spPr bwMode="auto">
          <a:xfrm>
            <a:off x="9753600" y="4572001"/>
            <a:ext cx="3291840" cy="2250283"/>
          </a:xfrm>
          <a:prstGeom prst="rect">
            <a:avLst/>
          </a:prstGeom>
          <a:noFill/>
          <a:ln w="9525">
            <a:noFill/>
            <a:miter lim="800000"/>
            <a:headEnd/>
            <a:tailEnd/>
          </a:ln>
        </p:spPr>
      </p:pic>
      <p:sp>
        <p:nvSpPr>
          <p:cNvPr id="6" name="Content Placeholder 4"/>
          <p:cNvSpPr>
            <a:spLocks noGrp="1"/>
          </p:cNvSpPr>
          <p:nvPr>
            <p:ph sz="half" idx="1"/>
          </p:nvPr>
        </p:nvSpPr>
        <p:spPr>
          <a:xfrm>
            <a:off x="731521" y="2286000"/>
            <a:ext cx="13034009" cy="4937760"/>
          </a:xfrm>
        </p:spPr>
        <p:txBody>
          <a:bodyPr/>
          <a:lstStyle/>
          <a:p>
            <a:pPr marL="81916" indent="0">
              <a:buNone/>
            </a:pPr>
            <a:r>
              <a:rPr lang="en-US" dirty="0" smtClean="0"/>
              <a:t>What was the reasons for not having access to the Internet?</a:t>
            </a:r>
          </a:p>
          <a:p>
            <a:pPr marL="699136" indent="-617220">
              <a:buAutoNum type="alphaLcParenR"/>
            </a:pPr>
            <a:r>
              <a:rPr lang="en-US" dirty="0" smtClean="0"/>
              <a:t>Technical interruption</a:t>
            </a:r>
          </a:p>
          <a:p>
            <a:pPr marL="699136" indent="-617220">
              <a:buAutoNum type="alphaLcParenR"/>
            </a:pPr>
            <a:r>
              <a:rPr lang="en-US" dirty="0" smtClean="0"/>
              <a:t>In an area with no Internet</a:t>
            </a:r>
          </a:p>
          <a:p>
            <a:pPr marL="699136" indent="-617220">
              <a:buAutoNum type="alphaLcParenR"/>
            </a:pPr>
            <a:r>
              <a:rPr lang="en-US" dirty="0"/>
              <a:t>V</a:t>
            </a:r>
            <a:r>
              <a:rPr lang="en-US" dirty="0" smtClean="0"/>
              <a:t>oluntary break</a:t>
            </a:r>
          </a:p>
          <a:p>
            <a:pPr marL="699136" indent="-617220">
              <a:buAutoNum type="alphaLcParenR"/>
            </a:pPr>
            <a:r>
              <a:rPr lang="en-US" dirty="0" smtClean="0"/>
              <a:t>Didn’t bother having access</a:t>
            </a:r>
          </a:p>
          <a:p>
            <a:pPr marL="699136" indent="-617220">
              <a:buAutoNum type="alphaLcParenR"/>
            </a:pPr>
            <a:r>
              <a:rPr lang="en-US" smtClean="0"/>
              <a:t>Other</a:t>
            </a:r>
            <a:endParaRPr lang="en-US" dirty="0" smtClean="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4380451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 Computer Science Principles</a:t>
            </a:r>
          </a:p>
        </p:txBody>
      </p:sp>
      <p:pic>
        <p:nvPicPr>
          <p:cNvPr id="7" name="Picture 6" descr="csplogo.png"/>
          <p:cNvPicPr>
            <a:picLocks noChangeAspect="1"/>
          </p:cNvPicPr>
          <p:nvPr/>
        </p:nvPicPr>
        <p:blipFill>
          <a:blip r:embed="rId2"/>
          <a:stretch>
            <a:fillRect/>
          </a:stretch>
        </p:blipFill>
        <p:spPr>
          <a:xfrm>
            <a:off x="11836402" y="143258"/>
            <a:ext cx="2108200" cy="885445"/>
          </a:xfrm>
          <a:prstGeom prst="rect">
            <a:avLst/>
          </a:prstGeom>
        </p:spPr>
      </p:pic>
      <p:sp>
        <p:nvSpPr>
          <p:cNvPr id="11" name="Content Placeholder 4"/>
          <p:cNvSpPr>
            <a:spLocks noGrp="1"/>
          </p:cNvSpPr>
          <p:nvPr>
            <p:ph sz="half" idx="1"/>
          </p:nvPr>
        </p:nvSpPr>
        <p:spPr>
          <a:xfrm>
            <a:off x="3657600" y="1219200"/>
            <a:ext cx="5486400" cy="6367037"/>
          </a:xfrm>
        </p:spPr>
        <p:txBody>
          <a:bodyPr/>
          <a:lstStyle/>
          <a:p>
            <a:endParaRPr lang="en-US" sz="1100"/>
          </a:p>
          <a:p>
            <a:pPr>
              <a:buNone/>
            </a:pPr>
            <a:r>
              <a:rPr lang="en-US"/>
              <a:t>    </a:t>
            </a:r>
            <a:r>
              <a:rPr lang="en-US" u="sng"/>
              <a:t>7 Big Ideas</a:t>
            </a:r>
          </a:p>
          <a:p>
            <a:pPr lvl="1"/>
            <a:r>
              <a:rPr lang="en-US" sz="3700"/>
              <a:t>Creativity</a:t>
            </a:r>
            <a:endParaRPr lang="en-US" sz="3700">
              <a:solidFill>
                <a:srgbClr val="EB1575"/>
              </a:solidFill>
            </a:endParaRPr>
          </a:p>
          <a:p>
            <a:pPr lvl="1"/>
            <a:r>
              <a:rPr lang="en-US" sz="3700"/>
              <a:t>Abstraction</a:t>
            </a:r>
          </a:p>
          <a:p>
            <a:pPr lvl="1"/>
            <a:r>
              <a:rPr lang="en-US" sz="3700"/>
              <a:t>Data and Information</a:t>
            </a:r>
            <a:endParaRPr lang="en-US" sz="3700">
              <a:solidFill>
                <a:schemeClr val="accent2"/>
              </a:solidFill>
            </a:endParaRPr>
          </a:p>
          <a:p>
            <a:pPr lvl="1"/>
            <a:r>
              <a:rPr lang="en-US" sz="3700"/>
              <a:t>Algorithms</a:t>
            </a:r>
          </a:p>
          <a:p>
            <a:pPr lvl="1"/>
            <a:r>
              <a:rPr lang="en-US" sz="3700"/>
              <a:t>Programming</a:t>
            </a:r>
          </a:p>
          <a:p>
            <a:pPr lvl="1"/>
            <a:r>
              <a:rPr lang="en-US" sz="3700">
                <a:solidFill>
                  <a:schemeClr val="accent2"/>
                </a:solidFill>
              </a:rPr>
              <a:t>The Internet</a:t>
            </a:r>
          </a:p>
          <a:p>
            <a:pPr lvl="1"/>
            <a:r>
              <a:rPr lang="en-US" sz="3700"/>
              <a:t>Global Impact</a:t>
            </a:r>
          </a:p>
        </p:txBody>
      </p:sp>
      <p:pic>
        <p:nvPicPr>
          <p:cNvPr id="12" name="Picture 11" descr="ap-computer-science-principles-curriculum-framework.jpg"/>
          <p:cNvPicPr>
            <a:picLocks noChangeAspect="1"/>
          </p:cNvPicPr>
          <p:nvPr/>
        </p:nvPicPr>
        <p:blipFill>
          <a:blip r:embed="rId3"/>
          <a:stretch>
            <a:fillRect/>
          </a:stretch>
        </p:blipFill>
        <p:spPr>
          <a:xfrm>
            <a:off x="9525000" y="1828800"/>
            <a:ext cx="4114800" cy="5325037"/>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Internet is pretty much everywhere! (1/2)</a:t>
            </a:r>
            <a:endParaRPr lang="en-US" dirty="0"/>
          </a:p>
        </p:txBody>
      </p:sp>
      <p:pic>
        <p:nvPicPr>
          <p:cNvPr id="3" name="Picture 2"/>
          <p:cNvPicPr>
            <a:picLocks noChangeAspect="1"/>
          </p:cNvPicPr>
          <p:nvPr/>
        </p:nvPicPr>
        <p:blipFill>
          <a:blip r:embed="rId3"/>
          <a:stretch>
            <a:fillRect/>
          </a:stretch>
        </p:blipFill>
        <p:spPr>
          <a:xfrm>
            <a:off x="3886200" y="1371600"/>
            <a:ext cx="9811512" cy="6042914"/>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Internet is pretty much everywhere! (2/2)</a:t>
            </a:r>
            <a:endParaRPr lang="en-US" dirty="0"/>
          </a:p>
        </p:txBody>
      </p:sp>
      <p:pic>
        <p:nvPicPr>
          <p:cNvPr id="3" name="Picture 2"/>
          <p:cNvPicPr>
            <a:picLocks noChangeAspect="1"/>
          </p:cNvPicPr>
          <p:nvPr/>
        </p:nvPicPr>
        <p:blipFill>
          <a:blip r:embed="rId3"/>
          <a:stretch>
            <a:fillRect/>
          </a:stretch>
        </p:blipFill>
        <p:spPr>
          <a:xfrm>
            <a:off x="3886200" y="1828800"/>
            <a:ext cx="9811512" cy="5518975"/>
          </a:xfrm>
          <a:prstGeom prst="rect">
            <a:avLst/>
          </a:prstGeom>
        </p:spPr>
      </p:pic>
      <p:sp>
        <p:nvSpPr>
          <p:cNvPr id="5" name="Content Placeholder 3"/>
          <p:cNvSpPr>
            <a:spLocks noGrp="1"/>
          </p:cNvSpPr>
          <p:nvPr>
            <p:ph sz="half" idx="1"/>
          </p:nvPr>
        </p:nvSpPr>
        <p:spPr>
          <a:xfrm>
            <a:off x="4572000" y="7281831"/>
            <a:ext cx="9418320" cy="457200"/>
          </a:xfrm>
        </p:spPr>
        <p:txBody>
          <a:bodyPr/>
          <a:lstStyle/>
          <a:p>
            <a:pPr marL="81916" indent="0">
              <a:buNone/>
            </a:pPr>
            <a:r>
              <a:rPr lang="en-US" sz="2200" dirty="0" smtClean="0"/>
              <a:t>Source: NASA</a:t>
            </a:r>
            <a:endParaRPr lang="en-US" sz="2200" dirty="0"/>
          </a:p>
        </p:txBody>
      </p:sp>
      <p:sp>
        <p:nvSpPr>
          <p:cNvPr id="6" name="Content Placeholder 4"/>
          <p:cNvSpPr>
            <a:spLocks noGrp="1"/>
          </p:cNvSpPr>
          <p:nvPr>
            <p:ph sz="half" idx="1"/>
          </p:nvPr>
        </p:nvSpPr>
        <p:spPr>
          <a:xfrm>
            <a:off x="3890186" y="1231092"/>
            <a:ext cx="9825813" cy="640080"/>
          </a:xfrm>
        </p:spPr>
        <p:txBody>
          <a:bodyPr/>
          <a:lstStyle/>
          <a:p>
            <a:pPr marL="81916" indent="0" algn="ctr">
              <a:buNone/>
            </a:pPr>
            <a:r>
              <a:rPr lang="en-US" sz="2800" dirty="0" smtClean="0"/>
              <a:t>Astronaut using the Internet on the International Space Station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60754"/>
            <a:ext cx="13167360" cy="822960"/>
          </a:xfrm>
        </p:spPr>
        <p:txBody>
          <a:bodyPr/>
          <a:lstStyle/>
          <a:p>
            <a:r>
              <a:rPr lang="en-US" dirty="0" smtClean="0"/>
              <a:t>The Internet Today</a:t>
            </a:r>
            <a:endParaRPr lang="en-US" dirty="0"/>
          </a:p>
        </p:txBody>
      </p:sp>
      <p:sp>
        <p:nvSpPr>
          <p:cNvPr id="9" name="Oval 8"/>
          <p:cNvSpPr/>
          <p:nvPr/>
        </p:nvSpPr>
        <p:spPr>
          <a:xfrm>
            <a:off x="7315200" y="6035040"/>
            <a:ext cx="646176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28" tIns="54864" rIns="109728" bIns="54864" anchor="ctr"/>
          <a:lstStyle/>
          <a:p>
            <a:pPr algn="ctr">
              <a:defRPr/>
            </a:pPr>
            <a:endParaRPr lang="en-US" dirty="0"/>
          </a:p>
        </p:txBody>
      </p:sp>
      <p:sp>
        <p:nvSpPr>
          <p:cNvPr id="8" name="Content Placeholder 4"/>
          <p:cNvSpPr>
            <a:spLocks noGrp="1"/>
          </p:cNvSpPr>
          <p:nvPr>
            <p:ph sz="half" idx="1"/>
          </p:nvPr>
        </p:nvSpPr>
        <p:spPr>
          <a:xfrm>
            <a:off x="3810000" y="6477000"/>
            <a:ext cx="10576560" cy="640080"/>
          </a:xfrm>
        </p:spPr>
        <p:txBody>
          <a:bodyPr/>
          <a:lstStyle/>
          <a:p>
            <a:pPr marL="81916" indent="0">
              <a:buNone/>
            </a:pPr>
            <a:r>
              <a:rPr lang="en-US" sz="3600" dirty="0" smtClean="0"/>
              <a:t>Internet Usage as a Percentage of Population (2012)</a:t>
            </a:r>
          </a:p>
        </p:txBody>
      </p:sp>
      <p:pic>
        <p:nvPicPr>
          <p:cNvPr id="2" name="Picture 1"/>
          <p:cNvPicPr>
            <a:picLocks noChangeAspect="1"/>
          </p:cNvPicPr>
          <p:nvPr/>
        </p:nvPicPr>
        <p:blipFill>
          <a:blip r:embed="rId2"/>
          <a:stretch>
            <a:fillRect/>
          </a:stretch>
        </p:blipFill>
        <p:spPr>
          <a:xfrm>
            <a:off x="3912490" y="1371600"/>
            <a:ext cx="9803509" cy="5029200"/>
          </a:xfrm>
          <a:prstGeom prst="rect">
            <a:avLst/>
          </a:prstGeom>
        </p:spPr>
      </p:pic>
      <p:sp>
        <p:nvSpPr>
          <p:cNvPr id="7" name="Content Placeholder 3"/>
          <p:cNvSpPr>
            <a:spLocks noGrp="1"/>
          </p:cNvSpPr>
          <p:nvPr>
            <p:ph sz="half" idx="1"/>
          </p:nvPr>
        </p:nvSpPr>
        <p:spPr>
          <a:xfrm>
            <a:off x="4572000" y="7086600"/>
            <a:ext cx="9418320" cy="457200"/>
          </a:xfrm>
        </p:spPr>
        <p:txBody>
          <a:bodyPr/>
          <a:lstStyle/>
          <a:p>
            <a:pPr marL="81916" indent="0">
              <a:buNone/>
            </a:pPr>
            <a:r>
              <a:rPr lang="en-US" sz="2200" dirty="0" smtClean="0"/>
              <a:t>Source: Wikimedia Commons</a:t>
            </a:r>
            <a:endParaRPr lang="en-US" sz="22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92809651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657601" y="1188722"/>
            <a:ext cx="5486400" cy="6367037"/>
          </a:xfrm>
        </p:spPr>
        <p:txBody>
          <a:bodyPr/>
          <a:lstStyle/>
          <a:p>
            <a:r>
              <a:rPr lang="en-US" sz="2900"/>
              <a:t>Founders</a:t>
            </a:r>
          </a:p>
          <a:p>
            <a:pPr lvl="1"/>
            <a:r>
              <a:rPr lang="en-US" sz="2400"/>
              <a:t>JCR Licklider, as head of ARPA, writes on “intergalactic network”</a:t>
            </a:r>
          </a:p>
          <a:p>
            <a:pPr lvl="1"/>
            <a:r>
              <a:rPr lang="en-US" sz="2400"/>
              <a:t>1963 : ASCII becomes first universal computer standard</a:t>
            </a:r>
          </a:p>
          <a:p>
            <a:pPr lvl="1"/>
            <a:r>
              <a:rPr lang="en-US" sz="2400"/>
              <a:t>1969 : Defense Advanced Research Projects Agency (DARPA) deploys 4 “nodes” @ UCLA, SRI, Utah, &amp; UCSB</a:t>
            </a:r>
            <a:endParaRPr lang="en-US"/>
          </a:p>
          <a:p>
            <a:pPr lvl="1"/>
            <a:r>
              <a:rPr lang="en-US" sz="2400"/>
              <a:t>1973 Robert Kahn &amp; Vint Cerf invent </a:t>
            </a:r>
            <a:r>
              <a:rPr lang="en-US" sz="2400" u="sng"/>
              <a:t>TCP</a:t>
            </a:r>
            <a:r>
              <a:rPr lang="en-US" sz="2400"/>
              <a:t>, now part of the </a:t>
            </a:r>
            <a:r>
              <a:rPr lang="en-US" sz="2400" u="sng"/>
              <a:t>Internet Protocol Suite</a:t>
            </a:r>
          </a:p>
          <a:p>
            <a:r>
              <a:rPr lang="en-US" sz="2900"/>
              <a:t>Internet growth rates</a:t>
            </a:r>
          </a:p>
          <a:p>
            <a:pPr lvl="1"/>
            <a:r>
              <a:rPr lang="en-US" sz="2400"/>
              <a:t>Exponential since start!</a:t>
            </a:r>
          </a:p>
        </p:txBody>
      </p:sp>
      <p:sp>
        <p:nvSpPr>
          <p:cNvPr id="4" name="Title 3"/>
          <p:cNvSpPr>
            <a:spLocks noGrp="1"/>
          </p:cNvSpPr>
          <p:nvPr>
            <p:ph type="title"/>
          </p:nvPr>
        </p:nvSpPr>
        <p:spPr/>
        <p:txBody>
          <a:bodyPr/>
          <a:lstStyle/>
          <a:p>
            <a:r>
              <a:rPr lang="en-US"/>
              <a:t>The Internet (1962)</a:t>
            </a:r>
          </a:p>
        </p:txBody>
      </p:sp>
      <p:sp>
        <p:nvSpPr>
          <p:cNvPr id="9" name="Rectangle 8"/>
          <p:cNvSpPr/>
          <p:nvPr/>
        </p:nvSpPr>
        <p:spPr>
          <a:xfrm>
            <a:off x="0" y="-76200"/>
            <a:ext cx="14630400" cy="1603516"/>
          </a:xfrm>
          <a:prstGeom prst="rect">
            <a:avLst/>
          </a:prstGeom>
        </p:spPr>
        <p:txBody>
          <a:bodyPr wrap="square" lIns="109728" tIns="54864" rIns="109728" bIns="54864">
            <a:spAutoFit/>
          </a:bodyPr>
          <a:lstStyle/>
          <a:p>
            <a:pPr algn="r"/>
            <a:r>
              <a:rPr lang="en-US" sz="2400" b="1">
                <a:solidFill>
                  <a:schemeClr val="tx1">
                    <a:lumMod val="50000"/>
                  </a:schemeClr>
                </a:solidFill>
                <a:latin typeface="Courier New"/>
                <a:cs typeface="Courier New"/>
              </a:rPr>
              <a:t>en.wikipedia.org/wiki/Internet_Protocol_Suite</a:t>
            </a:r>
          </a:p>
          <a:p>
            <a:pPr algn="r"/>
            <a:r>
              <a:rPr lang="en-US" sz="2400" b="1">
                <a:solidFill>
                  <a:schemeClr val="tx1">
                    <a:lumMod val="50000"/>
                  </a:schemeClr>
                </a:solidFill>
                <a:latin typeface="Courier New"/>
                <a:cs typeface="Courier New"/>
              </a:rPr>
              <a:t>www.computerhistory.org/internet_history</a:t>
            </a:r>
          </a:p>
          <a:p>
            <a:pPr algn="r"/>
            <a:r>
              <a:rPr lang="en-US" sz="2400" b="1">
                <a:solidFill>
                  <a:schemeClr val="tx1">
                    <a:lumMod val="50000"/>
                  </a:schemeClr>
                </a:solidFill>
                <a:latin typeface="Courier New"/>
                <a:cs typeface="Courier New"/>
              </a:rPr>
              <a:t>www.greatachievements.org/?id=3736</a:t>
            </a:r>
            <a:br>
              <a:rPr lang="en-US" sz="2400" b="1">
                <a:solidFill>
                  <a:schemeClr val="tx1">
                    <a:lumMod val="50000"/>
                  </a:schemeClr>
                </a:solidFill>
                <a:latin typeface="Courier New"/>
                <a:cs typeface="Courier New"/>
              </a:rPr>
            </a:br>
            <a:endParaRPr lang="en-US" sz="100" b="1">
              <a:solidFill>
                <a:schemeClr val="tx1">
                  <a:lumMod val="50000"/>
                </a:schemeClr>
              </a:solidFill>
              <a:latin typeface="18 VAG Rounded Thin   55390"/>
              <a:cs typeface="Courier New"/>
            </a:endParaRPr>
          </a:p>
          <a:p>
            <a:pPr algn="r"/>
            <a:endParaRPr lang="en-US" sz="2400" b="1">
              <a:solidFill>
                <a:schemeClr val="tx1">
                  <a:lumMod val="50000"/>
                </a:schemeClr>
              </a:solidFill>
              <a:latin typeface="Courier New"/>
              <a:cs typeface="Courier New"/>
            </a:endParaRPr>
          </a:p>
        </p:txBody>
      </p:sp>
      <p:pic>
        <p:nvPicPr>
          <p:cNvPr id="10" name="Picture 9"/>
          <p:cNvPicPr>
            <a:picLocks noChangeAspect="1"/>
          </p:cNvPicPr>
          <p:nvPr/>
        </p:nvPicPr>
        <p:blipFill>
          <a:blip r:embed="rId2"/>
          <a:stretch>
            <a:fillRect/>
          </a:stretch>
        </p:blipFill>
        <p:spPr>
          <a:xfrm>
            <a:off x="12513578" y="1737360"/>
            <a:ext cx="1202422" cy="1310640"/>
          </a:xfrm>
          <a:prstGeom prst="rect">
            <a:avLst/>
          </a:prstGeom>
        </p:spPr>
      </p:pic>
      <p:pic>
        <p:nvPicPr>
          <p:cNvPr id="14" name="Picture 13"/>
          <p:cNvPicPr>
            <a:picLocks noChangeAspect="1"/>
          </p:cNvPicPr>
          <p:nvPr/>
        </p:nvPicPr>
        <p:blipFill>
          <a:blip r:embed="rId3"/>
          <a:srcRect b="4602"/>
          <a:stretch>
            <a:fillRect/>
          </a:stretch>
        </p:blipFill>
        <p:spPr>
          <a:xfrm>
            <a:off x="9784082" y="5394961"/>
            <a:ext cx="939800" cy="1138619"/>
          </a:xfrm>
          <a:prstGeom prst="rect">
            <a:avLst/>
          </a:prstGeom>
        </p:spPr>
      </p:pic>
      <p:pic>
        <p:nvPicPr>
          <p:cNvPr id="15" name="Picture 14"/>
          <p:cNvPicPr>
            <a:picLocks noChangeAspect="1"/>
          </p:cNvPicPr>
          <p:nvPr/>
        </p:nvPicPr>
        <p:blipFill>
          <a:blip r:embed="rId4"/>
          <a:srcRect b="3253"/>
          <a:stretch>
            <a:fillRect/>
          </a:stretch>
        </p:blipFill>
        <p:spPr>
          <a:xfrm>
            <a:off x="9540241" y="1737362"/>
            <a:ext cx="1549400" cy="1791303"/>
          </a:xfrm>
          <a:prstGeom prst="rect">
            <a:avLst/>
          </a:prstGeom>
        </p:spPr>
      </p:pic>
      <p:sp>
        <p:nvSpPr>
          <p:cNvPr id="16" name="Rectangle 15"/>
          <p:cNvSpPr/>
          <p:nvPr/>
        </p:nvSpPr>
        <p:spPr>
          <a:xfrm>
            <a:off x="9220200" y="3566160"/>
            <a:ext cx="2072640" cy="480132"/>
          </a:xfrm>
          <a:prstGeom prst="rect">
            <a:avLst/>
          </a:prstGeom>
        </p:spPr>
        <p:txBody>
          <a:bodyPr wrap="square" lIns="109728" tIns="54864" rIns="109728" bIns="54864">
            <a:spAutoFit/>
          </a:bodyPr>
          <a:lstStyle/>
          <a:p>
            <a:pPr algn="ctr"/>
            <a:r>
              <a:rPr lang="en-US" sz="2400">
                <a:solidFill>
                  <a:schemeClr val="tx1"/>
                </a:solidFill>
                <a:latin typeface="18 VAG Rounded Thin   55390"/>
              </a:rPr>
              <a:t>“Lick”</a:t>
            </a:r>
            <a:endParaRPr lang="en-US" sz="2400" b="1">
              <a:solidFill>
                <a:schemeClr val="tx1"/>
              </a:solidFill>
              <a:latin typeface="Courier New"/>
              <a:cs typeface="Courier New"/>
            </a:endParaRPr>
          </a:p>
        </p:txBody>
      </p:sp>
      <p:sp>
        <p:nvSpPr>
          <p:cNvPr id="17" name="Rectangle 16"/>
          <p:cNvSpPr/>
          <p:nvPr/>
        </p:nvSpPr>
        <p:spPr>
          <a:xfrm>
            <a:off x="9250680" y="6583680"/>
            <a:ext cx="1950720" cy="480132"/>
          </a:xfrm>
          <a:prstGeom prst="rect">
            <a:avLst/>
          </a:prstGeom>
        </p:spPr>
        <p:txBody>
          <a:bodyPr wrap="square" lIns="109728" tIns="54864" rIns="109728" bIns="54864">
            <a:spAutoFit/>
          </a:bodyPr>
          <a:lstStyle/>
          <a:p>
            <a:pPr algn="ctr"/>
            <a:r>
              <a:rPr lang="en-US" sz="2400">
                <a:solidFill>
                  <a:schemeClr val="tx1"/>
                </a:solidFill>
                <a:latin typeface="18 VAG Rounded Thin   55390"/>
              </a:rPr>
              <a:t>Vint Cerf</a:t>
            </a:r>
            <a:endParaRPr lang="en-US" sz="2400" b="1">
              <a:solidFill>
                <a:schemeClr val="tx1"/>
              </a:solidFill>
              <a:latin typeface="Courier New"/>
              <a:cs typeface="Courier New"/>
            </a:endParaRPr>
          </a:p>
        </p:txBody>
      </p:sp>
      <p:sp>
        <p:nvSpPr>
          <p:cNvPr id="18" name="Rectangle 17"/>
          <p:cNvSpPr/>
          <p:nvPr/>
        </p:nvSpPr>
        <p:spPr>
          <a:xfrm>
            <a:off x="6324600" y="7078313"/>
            <a:ext cx="7467600" cy="541687"/>
          </a:xfrm>
          <a:prstGeom prst="rect">
            <a:avLst/>
          </a:prstGeom>
        </p:spPr>
        <p:txBody>
          <a:bodyPr wrap="square" lIns="109728" tIns="54864" rIns="109728" bIns="54864">
            <a:spAutoFit/>
          </a:bodyPr>
          <a:lstStyle/>
          <a:p>
            <a:pPr algn="ctr"/>
            <a:r>
              <a:rPr lang="en-US" sz="2800" i="1">
                <a:solidFill>
                  <a:schemeClr val="tx1"/>
                </a:solidFill>
                <a:latin typeface="18 VAG Rounded Thin   55390"/>
              </a:rPr>
              <a:t>“Revolutions like this don't come along very often”</a:t>
            </a:r>
            <a:endParaRPr lang="en-US" sz="2800" b="1" i="1">
              <a:solidFill>
                <a:schemeClr val="tx1"/>
              </a:solidFill>
              <a:latin typeface="Courier New"/>
              <a:cs typeface="Courier New"/>
            </a:endParaRPr>
          </a:p>
        </p:txBody>
      </p:sp>
      <p:pic>
        <p:nvPicPr>
          <p:cNvPr id="19" name="Picture 18"/>
          <p:cNvPicPr>
            <a:picLocks noChangeAspect="1"/>
          </p:cNvPicPr>
          <p:nvPr/>
        </p:nvPicPr>
        <p:blipFill>
          <a:blip r:embed="rId5">
            <a:clrChange>
              <a:clrFrom>
                <a:srgbClr val="000400"/>
              </a:clrFrom>
              <a:clrTo>
                <a:srgbClr val="000400">
                  <a:alpha val="0"/>
                </a:srgbClr>
              </a:clrTo>
            </a:clrChange>
          </a:blip>
          <a:stretch>
            <a:fillRect/>
          </a:stretch>
        </p:blipFill>
        <p:spPr>
          <a:xfrm>
            <a:off x="9220200" y="2412170"/>
            <a:ext cx="4635734" cy="4217230"/>
          </a:xfrm>
          <a:prstGeom prst="rect">
            <a:avLst/>
          </a:prstGeom>
        </p:spPr>
      </p:pic>
      <p:sp>
        <p:nvSpPr>
          <p:cNvPr id="21" name="Rectangle 20"/>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731520" y="274320"/>
            <a:ext cx="13167360" cy="914400"/>
          </a:xfrm>
        </p:spPr>
        <p:txBody>
          <a:bodyPr/>
          <a:lstStyle/>
          <a:p>
            <a:r>
              <a:rPr lang="en-US" dirty="0" smtClean="0"/>
              <a:t>(Cal) Quick Question I</a:t>
            </a:r>
            <a:endParaRPr lang="en-US" dirty="0"/>
          </a:p>
        </p:txBody>
      </p:sp>
      <p:sp>
        <p:nvSpPr>
          <p:cNvPr id="6" name="Content Placeholder 4"/>
          <p:cNvSpPr>
            <a:spLocks noGrp="1"/>
          </p:cNvSpPr>
          <p:nvPr>
            <p:ph sz="half" idx="1"/>
          </p:nvPr>
        </p:nvSpPr>
        <p:spPr>
          <a:xfrm>
            <a:off x="838200" y="1219200"/>
            <a:ext cx="13034009" cy="4937760"/>
          </a:xfrm>
        </p:spPr>
        <p:txBody>
          <a:bodyPr/>
          <a:lstStyle/>
          <a:p>
            <a:pPr marL="81916" indent="0">
              <a:buNone/>
            </a:pPr>
            <a:r>
              <a:rPr lang="en-US" dirty="0" smtClean="0"/>
              <a:t>In the last 3 years, what was the longest time stretch you have ever been without Internet? </a:t>
            </a:r>
          </a:p>
          <a:p>
            <a:pPr marL="81916" indent="0">
              <a:buNone/>
            </a:pPr>
            <a:endParaRPr lang="en-US" dirty="0" smtClean="0"/>
          </a:p>
          <a:p>
            <a:pPr marL="699136" indent="-617220">
              <a:buAutoNum type="alphaLcParenR"/>
            </a:pPr>
            <a:r>
              <a:rPr lang="en-US" dirty="0" smtClean="0"/>
              <a:t>Several hours</a:t>
            </a:r>
          </a:p>
          <a:p>
            <a:pPr marL="699136" indent="-617220">
              <a:buAutoNum type="alphaLcParenR"/>
            </a:pPr>
            <a:r>
              <a:rPr lang="en-US" dirty="0" smtClean="0"/>
              <a:t>1-2 days</a:t>
            </a:r>
          </a:p>
          <a:p>
            <a:pPr marL="699136" indent="-617220">
              <a:buAutoNum type="alphaLcParenR"/>
            </a:pPr>
            <a:r>
              <a:rPr lang="en-US" dirty="0" smtClean="0"/>
              <a:t>More than 2 days</a:t>
            </a:r>
          </a:p>
          <a:p>
            <a:pPr marL="699136" indent="-617220">
              <a:buAutoNum type="alphaLcParenR"/>
            </a:pPr>
            <a:r>
              <a:rPr lang="en-US" dirty="0" smtClean="0"/>
              <a:t>Several weeks</a:t>
            </a:r>
          </a:p>
          <a:p>
            <a:pPr marL="699136" indent="-617220">
              <a:buAutoNum type="alphaLcParenR"/>
            </a:pPr>
            <a:r>
              <a:rPr lang="en-US" dirty="0" smtClean="0"/>
              <a:t>More than several weeks</a:t>
            </a:r>
          </a:p>
        </p:txBody>
      </p:sp>
      <p:pic>
        <p:nvPicPr>
          <p:cNvPr id="7" name="Picture 10"/>
          <p:cNvPicPr>
            <a:picLocks noChangeAspect="1"/>
          </p:cNvPicPr>
          <p:nvPr/>
        </p:nvPicPr>
        <p:blipFill>
          <a:blip r:embed="rId3"/>
          <a:srcRect l="7298" t="14340" r="10573" b="10814"/>
          <a:stretch>
            <a:fillRect/>
          </a:stretch>
        </p:blipFill>
        <p:spPr bwMode="auto">
          <a:xfrm>
            <a:off x="4724400" y="2667000"/>
            <a:ext cx="2468880" cy="2250283"/>
          </a:xfrm>
          <a:prstGeom prst="rect">
            <a:avLst/>
          </a:prstGeom>
          <a:noFill/>
          <a:ln w="9525">
            <a:noFill/>
            <a:miter lim="800000"/>
            <a:headEnd/>
            <a:tailEnd/>
          </a:ln>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1159894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Internet</a:t>
            </a:r>
            <a:br>
              <a:rPr lang="en-US"/>
            </a:br>
            <a:r>
              <a:rPr lang="en-US"/>
              <a:t>How it Works</a:t>
            </a: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69004</TotalTime>
  <Pages>47</Pages>
  <Words>1191</Words>
  <Application>Microsoft Macintosh PowerPoint</Application>
  <PresentationFormat>Custom</PresentationFormat>
  <Paragraphs>154</Paragraphs>
  <Slides>22</Slides>
  <Notes>8</Notes>
  <HiddenSlides>0</HiddenSlides>
  <MMClips>1</MMClips>
  <ScaleCrop>false</ScaleCrop>
  <HeadingPairs>
    <vt:vector size="4" baseType="variant">
      <vt:variant>
        <vt:lpstr>Design Template</vt:lpstr>
      </vt:variant>
      <vt:variant>
        <vt:i4>1</vt:i4>
      </vt:variant>
      <vt:variant>
        <vt:lpstr>Slide Titles</vt:lpstr>
      </vt:variant>
      <vt:variant>
        <vt:i4>22</vt:i4>
      </vt:variant>
    </vt:vector>
  </HeadingPairs>
  <TitlesOfParts>
    <vt:vector size="23" baseType="lpstr">
      <vt:lpstr>Metro</vt:lpstr>
      <vt:lpstr>FCC Sets Net Neutrality Rules!</vt:lpstr>
      <vt:lpstr>Slide 2</vt:lpstr>
      <vt:lpstr>(AP) Computer Science Principles</vt:lpstr>
      <vt:lpstr>Internet is pretty much everywhere! (1/2)</vt:lpstr>
      <vt:lpstr>Internet is pretty much everywhere! (2/2)</vt:lpstr>
      <vt:lpstr>The Internet Today</vt:lpstr>
      <vt:lpstr>The Internet (1962)</vt:lpstr>
      <vt:lpstr>(Cal) Quick Question I</vt:lpstr>
      <vt:lpstr>Slide 9</vt:lpstr>
      <vt:lpstr>The basics of the basics</vt:lpstr>
      <vt:lpstr>It’s a Network of Autonomous Systems (1)</vt:lpstr>
      <vt:lpstr>It’s a Network of Autonomous Systems (2)</vt:lpstr>
      <vt:lpstr>IP Addresses (this one is called IPv4)</vt:lpstr>
      <vt:lpstr>Problem: No more IP addresses left…</vt:lpstr>
      <vt:lpstr>Solution: IPv6</vt:lpstr>
      <vt:lpstr>(Cal) Count</vt:lpstr>
      <vt:lpstr>Slide 17</vt:lpstr>
      <vt:lpstr>Email (1965)</vt:lpstr>
      <vt:lpstr>The World Wide Web (1989)</vt:lpstr>
      <vt:lpstr>WWW Search &amp; Browser (1993)</vt:lpstr>
      <vt:lpstr>Web 2.0 : The Social Network (2004)</vt:lpstr>
      <vt:lpstr>Quick Question II</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3457</cp:revision>
  <cp:lastPrinted>2015-03-18T09:06:45Z</cp:lastPrinted>
  <dcterms:created xsi:type="dcterms:W3CDTF">2015-03-18T17:47:31Z</dcterms:created>
  <dcterms:modified xsi:type="dcterms:W3CDTF">2015-03-18T18:58:05Z</dcterms:modified>
</cp:coreProperties>
</file>